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Mont" charset="1" panose="00000500000000000000"/>
      <p:regular r:id="rId32"/>
    </p:embeddedFont>
    <p:embeddedFont>
      <p:font typeface="Public Sans Thin" charset="1" panose="00000000000000000000"/>
      <p:regular r:id="rId33"/>
    </p:embeddedFont>
    <p:embeddedFont>
      <p:font typeface="Public Sans Medium" charset="1" panose="00000000000000000000"/>
      <p:regular r:id="rId34"/>
    </p:embeddedFont>
    <p:embeddedFont>
      <p:font typeface="Public Sans" charset="1" panose="00000000000000000000"/>
      <p:regular r:id="rId35"/>
    </p:embeddedFont>
    <p:embeddedFont>
      <p:font typeface="Mont Italics" charset="1" panose="00000500000000000000"/>
      <p:regular r:id="rId36"/>
    </p:embeddedFont>
    <p:embeddedFont>
      <p:font typeface="Public Sans Bold" charset="1" panose="00000000000000000000"/>
      <p:regular r:id="rId37"/>
    </p:embeddedFont>
    <p:embeddedFont>
      <p:font typeface="Mont Bold" charset="1" panose="000008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 Id="rId5"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7.png" Type="http://schemas.openxmlformats.org/officeDocument/2006/relationships/image"/><Relationship Id="rId4" Target="../media/image17.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7.png" Type="http://schemas.openxmlformats.org/officeDocument/2006/relationships/image"/><Relationship Id="rId4" Target="../media/image17.png" Type="http://schemas.openxmlformats.org/officeDocument/2006/relationships/image"/><Relationship Id="rId5"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7.png" Type="http://schemas.openxmlformats.org/officeDocument/2006/relationships/image"/><Relationship Id="rId4" Target="../media/image17.png" Type="http://schemas.openxmlformats.org/officeDocument/2006/relationships/image"/><Relationship Id="rId5"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7.png" Type="http://schemas.openxmlformats.org/officeDocument/2006/relationships/image"/><Relationship Id="rId4" Target="../media/image17.png" Type="http://schemas.openxmlformats.org/officeDocument/2006/relationships/image"/><Relationship Id="rId5"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7.png" Type="http://schemas.openxmlformats.org/officeDocument/2006/relationships/image"/><Relationship Id="rId4" Target="../media/image17.png" Type="http://schemas.openxmlformats.org/officeDocument/2006/relationships/image"/><Relationship Id="rId5"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7.png" Type="http://schemas.openxmlformats.org/officeDocument/2006/relationships/image"/><Relationship Id="rId4" Target="../media/image17.png" Type="http://schemas.openxmlformats.org/officeDocument/2006/relationships/image"/><Relationship Id="rId5"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7.png" Type="http://schemas.openxmlformats.org/officeDocument/2006/relationships/image"/><Relationship Id="rId4" Target="../media/image17.png" Type="http://schemas.openxmlformats.org/officeDocument/2006/relationships/image"/><Relationship Id="rId5"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7.png" Type="http://schemas.openxmlformats.org/officeDocument/2006/relationships/image"/><Relationship Id="rId4" Target="../media/image17.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7.png" Type="http://schemas.openxmlformats.org/officeDocument/2006/relationships/image"/><Relationship Id="rId4" Target="../media/image17.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5.jpe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6.jpeg" Type="http://schemas.openxmlformats.org/officeDocument/2006/relationships/image"/><Relationship Id="rId9" Target="../media/image27.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679510">
            <a:off x="8468037" y="-285067"/>
            <a:ext cx="14494951" cy="5544319"/>
          </a:xfrm>
          <a:custGeom>
            <a:avLst/>
            <a:gdLst/>
            <a:ahLst/>
            <a:cxnLst/>
            <a:rect r="r" b="b" t="t" l="l"/>
            <a:pathLst>
              <a:path h="5544319" w="14494951">
                <a:moveTo>
                  <a:pt x="0" y="0"/>
                </a:moveTo>
                <a:lnTo>
                  <a:pt x="14494951" y="0"/>
                </a:lnTo>
                <a:lnTo>
                  <a:pt x="14494951" y="5544318"/>
                </a:lnTo>
                <a:lnTo>
                  <a:pt x="0" y="5544318"/>
                </a:lnTo>
                <a:lnTo>
                  <a:pt x="0" y="0"/>
                </a:lnTo>
                <a:close/>
              </a:path>
            </a:pathLst>
          </a:custGeom>
          <a:blipFill>
            <a:blip r:embed="rId3"/>
            <a:stretch>
              <a:fillRect l="0" t="0" r="0" b="0"/>
            </a:stretch>
          </a:blipFill>
        </p:spPr>
      </p:sp>
      <p:sp>
        <p:nvSpPr>
          <p:cNvPr name="Freeform 4" id="4"/>
          <p:cNvSpPr/>
          <p:nvPr/>
        </p:nvSpPr>
        <p:spPr>
          <a:xfrm flipH="false" flipV="false" rot="1360238">
            <a:off x="-3365234" y="6411242"/>
            <a:ext cx="13847960" cy="4881406"/>
          </a:xfrm>
          <a:custGeom>
            <a:avLst/>
            <a:gdLst/>
            <a:ahLst/>
            <a:cxnLst/>
            <a:rect r="r" b="b" t="t" l="l"/>
            <a:pathLst>
              <a:path h="4881406" w="13847960">
                <a:moveTo>
                  <a:pt x="0" y="0"/>
                </a:moveTo>
                <a:lnTo>
                  <a:pt x="13847960" y="0"/>
                </a:lnTo>
                <a:lnTo>
                  <a:pt x="13847960" y="4881406"/>
                </a:lnTo>
                <a:lnTo>
                  <a:pt x="0" y="4881406"/>
                </a:lnTo>
                <a:lnTo>
                  <a:pt x="0" y="0"/>
                </a:lnTo>
                <a:close/>
              </a:path>
            </a:pathLst>
          </a:custGeom>
          <a:blipFill>
            <a:blip r:embed="rId4"/>
            <a:stretch>
              <a:fillRect l="0" t="0" r="0" b="0"/>
            </a:stretch>
          </a:blipFill>
        </p:spPr>
      </p:sp>
      <p:sp>
        <p:nvSpPr>
          <p:cNvPr name="Freeform 5" id="5"/>
          <p:cNvSpPr/>
          <p:nvPr/>
        </p:nvSpPr>
        <p:spPr>
          <a:xfrm flipH="false" flipV="false" rot="0">
            <a:off x="7435014" y="5524151"/>
            <a:ext cx="3417972" cy="102539"/>
          </a:xfrm>
          <a:custGeom>
            <a:avLst/>
            <a:gdLst/>
            <a:ahLst/>
            <a:cxnLst/>
            <a:rect r="r" b="b" t="t" l="l"/>
            <a:pathLst>
              <a:path h="102539" w="3417972">
                <a:moveTo>
                  <a:pt x="0" y="0"/>
                </a:moveTo>
                <a:lnTo>
                  <a:pt x="3417972" y="0"/>
                </a:lnTo>
                <a:lnTo>
                  <a:pt x="3417972" y="102539"/>
                </a:lnTo>
                <a:lnTo>
                  <a:pt x="0" y="102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99844" y="3064162"/>
            <a:ext cx="16359456" cy="2155189"/>
          </a:xfrm>
          <a:prstGeom prst="rect">
            <a:avLst/>
          </a:prstGeom>
        </p:spPr>
        <p:txBody>
          <a:bodyPr anchor="t" rtlCol="false" tIns="0" lIns="0" bIns="0" rIns="0">
            <a:spAutoFit/>
          </a:bodyPr>
          <a:lstStyle/>
          <a:p>
            <a:pPr algn="ctr">
              <a:lnSpc>
                <a:spcPts val="14560"/>
              </a:lnSpc>
            </a:pPr>
            <a:r>
              <a:rPr lang="en-US" sz="10400">
                <a:solidFill>
                  <a:srgbClr val="FFFFFF"/>
                </a:solidFill>
                <a:latin typeface="Mont"/>
              </a:rPr>
              <a:t>DEVIL’S EYE</a:t>
            </a:r>
          </a:p>
        </p:txBody>
      </p:sp>
      <p:sp>
        <p:nvSpPr>
          <p:cNvPr name="TextBox 7" id="7"/>
          <p:cNvSpPr txBox="true"/>
          <p:nvPr/>
        </p:nvSpPr>
        <p:spPr>
          <a:xfrm rot="0">
            <a:off x="14593980" y="8883015"/>
            <a:ext cx="2665320" cy="375285"/>
          </a:xfrm>
          <a:prstGeom prst="rect">
            <a:avLst/>
          </a:prstGeom>
        </p:spPr>
        <p:txBody>
          <a:bodyPr anchor="t" rtlCol="false" tIns="0" lIns="0" bIns="0" rIns="0">
            <a:spAutoFit/>
          </a:bodyPr>
          <a:lstStyle/>
          <a:p>
            <a:pPr algn="r">
              <a:lnSpc>
                <a:spcPts val="2940"/>
              </a:lnSpc>
            </a:pPr>
            <a:r>
              <a:rPr lang="en-US" sz="2100" spc="210">
                <a:solidFill>
                  <a:srgbClr val="FFFFFF"/>
                </a:solidFill>
                <a:latin typeface="Public Sans Thin"/>
              </a:rPr>
              <a:t>TUNIS</a:t>
            </a:r>
          </a:p>
        </p:txBody>
      </p:sp>
      <p:sp>
        <p:nvSpPr>
          <p:cNvPr name="TextBox 8" id="8"/>
          <p:cNvSpPr txBox="true"/>
          <p:nvPr/>
        </p:nvSpPr>
        <p:spPr>
          <a:xfrm rot="0">
            <a:off x="979211" y="8279371"/>
            <a:ext cx="4404876" cy="375285"/>
          </a:xfrm>
          <a:prstGeom prst="rect">
            <a:avLst/>
          </a:prstGeom>
        </p:spPr>
        <p:txBody>
          <a:bodyPr anchor="t" rtlCol="false" tIns="0" lIns="0" bIns="0" rIns="0">
            <a:spAutoFit/>
          </a:bodyPr>
          <a:lstStyle/>
          <a:p>
            <a:pPr algn="l">
              <a:lnSpc>
                <a:spcPts val="2940"/>
              </a:lnSpc>
            </a:pPr>
            <a:r>
              <a:rPr lang="en-US" sz="2100" spc="210">
                <a:solidFill>
                  <a:srgbClr val="FFFFFF"/>
                </a:solidFill>
                <a:latin typeface="Public Sans Thin"/>
              </a:rPr>
              <a:t>Presented by</a:t>
            </a:r>
          </a:p>
        </p:txBody>
      </p:sp>
      <p:sp>
        <p:nvSpPr>
          <p:cNvPr name="TextBox 9" id="9"/>
          <p:cNvSpPr txBox="true"/>
          <p:nvPr/>
        </p:nvSpPr>
        <p:spPr>
          <a:xfrm rot="0">
            <a:off x="979211" y="8749906"/>
            <a:ext cx="4404876" cy="1489710"/>
          </a:xfrm>
          <a:prstGeom prst="rect">
            <a:avLst/>
          </a:prstGeom>
        </p:spPr>
        <p:txBody>
          <a:bodyPr anchor="t" rtlCol="false" tIns="0" lIns="0" bIns="0" rIns="0">
            <a:spAutoFit/>
          </a:bodyPr>
          <a:lstStyle/>
          <a:p>
            <a:pPr algn="l">
              <a:lnSpc>
                <a:spcPts val="2940"/>
              </a:lnSpc>
            </a:pPr>
            <a:r>
              <a:rPr lang="en-US" sz="2100" spc="210">
                <a:solidFill>
                  <a:srgbClr val="FFFFFF"/>
                </a:solidFill>
                <a:latin typeface="Public Sans Medium"/>
              </a:rPr>
              <a:t>MALEK BEN HAMED</a:t>
            </a:r>
          </a:p>
          <a:p>
            <a:pPr algn="l">
              <a:lnSpc>
                <a:spcPts val="2940"/>
              </a:lnSpc>
            </a:pPr>
            <a:r>
              <a:rPr lang="en-US" sz="2100" spc="210">
                <a:solidFill>
                  <a:srgbClr val="FFFFFF"/>
                </a:solidFill>
                <a:latin typeface="Public Sans Medium"/>
              </a:rPr>
              <a:t>ZAKARIA AYADI </a:t>
            </a:r>
          </a:p>
          <a:p>
            <a:pPr algn="l">
              <a:lnSpc>
                <a:spcPts val="2940"/>
              </a:lnSpc>
            </a:pPr>
            <a:r>
              <a:rPr lang="en-US" sz="2100" spc="210">
                <a:solidFill>
                  <a:srgbClr val="FFFFFF"/>
                </a:solidFill>
                <a:latin typeface="Public Sans Medium"/>
              </a:rPr>
              <a:t>ISLEM JERIDI </a:t>
            </a:r>
          </a:p>
          <a:p>
            <a:pPr algn="l">
              <a:lnSpc>
                <a:spcPts val="2940"/>
              </a:lnSpc>
            </a:pPr>
            <a:r>
              <a:rPr lang="en-US" sz="2100" spc="210">
                <a:solidFill>
                  <a:srgbClr val="FFFFFF"/>
                </a:solidFill>
                <a:latin typeface="Public Sans Medium"/>
              </a:rPr>
              <a:t>MARIEM REJEB</a:t>
            </a:r>
          </a:p>
        </p:txBody>
      </p:sp>
      <p:sp>
        <p:nvSpPr>
          <p:cNvPr name="TextBox 10" id="10"/>
          <p:cNvSpPr txBox="true"/>
          <p:nvPr/>
        </p:nvSpPr>
        <p:spPr>
          <a:xfrm rot="0">
            <a:off x="14593980" y="971550"/>
            <a:ext cx="2665320" cy="375285"/>
          </a:xfrm>
          <a:prstGeom prst="rect">
            <a:avLst/>
          </a:prstGeom>
        </p:spPr>
        <p:txBody>
          <a:bodyPr anchor="t" rtlCol="false" tIns="0" lIns="0" bIns="0" rIns="0">
            <a:spAutoFit/>
          </a:bodyPr>
          <a:lstStyle/>
          <a:p>
            <a:pPr algn="r">
              <a:lnSpc>
                <a:spcPts val="2940"/>
              </a:lnSpc>
            </a:pPr>
            <a:r>
              <a:rPr lang="en-US" sz="2100" spc="210">
                <a:solidFill>
                  <a:srgbClr val="FFFFFF"/>
                </a:solidFill>
                <a:latin typeface="Public Sans Thin"/>
              </a:rPr>
              <a:t>2023/2024</a:t>
            </a:r>
          </a:p>
        </p:txBody>
      </p:sp>
      <p:sp>
        <p:nvSpPr>
          <p:cNvPr name="TextBox 11" id="11"/>
          <p:cNvSpPr txBox="true"/>
          <p:nvPr/>
        </p:nvSpPr>
        <p:spPr>
          <a:xfrm rot="0">
            <a:off x="1028700" y="6212213"/>
            <a:ext cx="16230600" cy="533399"/>
          </a:xfrm>
          <a:prstGeom prst="rect">
            <a:avLst/>
          </a:prstGeom>
        </p:spPr>
        <p:txBody>
          <a:bodyPr anchor="t" rtlCol="false" tIns="0" lIns="0" bIns="0" rIns="0">
            <a:spAutoFit/>
          </a:bodyPr>
          <a:lstStyle/>
          <a:p>
            <a:pPr algn="ctr">
              <a:lnSpc>
                <a:spcPts val="4200"/>
              </a:lnSpc>
            </a:pPr>
            <a:r>
              <a:rPr lang="en-US" sz="3000" spc="300">
                <a:solidFill>
                  <a:srgbClr val="FFFFFF"/>
                </a:solidFill>
                <a:latin typeface="Public Sans Thin"/>
              </a:rPr>
              <a:t>IS PROJECT</a:t>
            </a:r>
          </a:p>
        </p:txBody>
      </p:sp>
      <p:sp>
        <p:nvSpPr>
          <p:cNvPr name="TextBox 12" id="12"/>
          <p:cNvSpPr txBox="true"/>
          <p:nvPr/>
        </p:nvSpPr>
        <p:spPr>
          <a:xfrm rot="0">
            <a:off x="1028700" y="6795220"/>
            <a:ext cx="16230600" cy="830580"/>
          </a:xfrm>
          <a:prstGeom prst="rect">
            <a:avLst/>
          </a:prstGeom>
        </p:spPr>
        <p:txBody>
          <a:bodyPr anchor="t" rtlCol="false" tIns="0" lIns="0" bIns="0" rIns="0">
            <a:spAutoFit/>
          </a:bodyPr>
          <a:lstStyle/>
          <a:p>
            <a:pPr algn="ctr">
              <a:lnSpc>
                <a:spcPts val="6719"/>
              </a:lnSpc>
            </a:pPr>
            <a:r>
              <a:rPr lang="en-US" sz="4800" spc="480">
                <a:solidFill>
                  <a:srgbClr val="FFFFFF"/>
                </a:solidFill>
                <a:latin typeface="Public Sans Medium"/>
              </a:rPr>
              <a:t>2024</a:t>
            </a:r>
          </a:p>
        </p:txBody>
      </p:sp>
      <p:sp>
        <p:nvSpPr>
          <p:cNvPr name="Freeform 13" id="13"/>
          <p:cNvSpPr/>
          <p:nvPr/>
        </p:nvSpPr>
        <p:spPr>
          <a:xfrm flipH="false" flipV="false" rot="0">
            <a:off x="537333" y="701499"/>
            <a:ext cx="2329492" cy="2219787"/>
          </a:xfrm>
          <a:custGeom>
            <a:avLst/>
            <a:gdLst/>
            <a:ahLst/>
            <a:cxnLst/>
            <a:rect r="r" b="b" t="t" l="l"/>
            <a:pathLst>
              <a:path h="2219787" w="2329492">
                <a:moveTo>
                  <a:pt x="0" y="0"/>
                </a:moveTo>
                <a:lnTo>
                  <a:pt x="2329492" y="0"/>
                </a:lnTo>
                <a:lnTo>
                  <a:pt x="2329492" y="2219788"/>
                </a:lnTo>
                <a:lnTo>
                  <a:pt x="0" y="2219788"/>
                </a:lnTo>
                <a:lnTo>
                  <a:pt x="0" y="0"/>
                </a:lnTo>
                <a:close/>
              </a:path>
            </a:pathLst>
          </a:custGeom>
          <a:blipFill>
            <a:blip r:embed="rId7"/>
            <a:stretch>
              <a:fillRect l="-44285" t="0" r="-44466" b="-5194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AutoShape 2" id="2"/>
          <p:cNvSpPr/>
          <p:nvPr/>
        </p:nvSpPr>
        <p:spPr>
          <a:xfrm>
            <a:off x="1028709" y="1303768"/>
            <a:ext cx="5101037" cy="9969"/>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6129747" y="1190603"/>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446877"/>
            <a:ext cx="12542067" cy="8593972"/>
          </a:xfrm>
          <a:custGeom>
            <a:avLst/>
            <a:gdLst/>
            <a:ahLst/>
            <a:cxnLst/>
            <a:rect r="r" b="b" t="t" l="l"/>
            <a:pathLst>
              <a:path h="8593972" w="12542067">
                <a:moveTo>
                  <a:pt x="0" y="0"/>
                </a:moveTo>
                <a:lnTo>
                  <a:pt x="12542067" y="0"/>
                </a:lnTo>
                <a:lnTo>
                  <a:pt x="12542067" y="8593972"/>
                </a:lnTo>
                <a:lnTo>
                  <a:pt x="0" y="8593972"/>
                </a:lnTo>
                <a:lnTo>
                  <a:pt x="0" y="0"/>
                </a:lnTo>
                <a:close/>
              </a:path>
            </a:pathLst>
          </a:custGeom>
          <a:blipFill>
            <a:blip r:embed="rId4"/>
            <a:stretch>
              <a:fillRect l="-4952" t="0" r="-1021" b="-781"/>
            </a:stretch>
          </a:blipFill>
        </p:spPr>
      </p:sp>
      <p:sp>
        <p:nvSpPr>
          <p:cNvPr name="TextBox 5" id="5"/>
          <p:cNvSpPr txBox="true"/>
          <p:nvPr/>
        </p:nvSpPr>
        <p:spPr>
          <a:xfrm rot="0">
            <a:off x="1756316" y="662406"/>
            <a:ext cx="4373431" cy="630031"/>
          </a:xfrm>
          <a:prstGeom prst="rect">
            <a:avLst/>
          </a:prstGeom>
        </p:spPr>
        <p:txBody>
          <a:bodyPr anchor="t" rtlCol="false" tIns="0" lIns="0" bIns="0" rIns="0">
            <a:spAutoFit/>
          </a:bodyPr>
          <a:lstStyle/>
          <a:p>
            <a:pPr algn="l" marL="0" indent="0" lvl="0">
              <a:lnSpc>
                <a:spcPts val="5173"/>
              </a:lnSpc>
              <a:spcBef>
                <a:spcPct val="0"/>
              </a:spcBef>
            </a:pPr>
            <a:r>
              <a:rPr lang="en-US" sz="3695">
                <a:solidFill>
                  <a:srgbClr val="1F1F37"/>
                </a:solidFill>
                <a:latin typeface="Public Sans Bold"/>
              </a:rPr>
              <a:t>Use Case Diagram</a:t>
            </a:r>
          </a:p>
        </p:txBody>
      </p:sp>
      <p:sp>
        <p:nvSpPr>
          <p:cNvPr name="TextBox 6" id="6"/>
          <p:cNvSpPr txBox="true"/>
          <p:nvPr/>
        </p:nvSpPr>
        <p:spPr>
          <a:xfrm rot="60000">
            <a:off x="1035061" y="670883"/>
            <a:ext cx="975710" cy="639445"/>
          </a:xfrm>
          <a:prstGeom prst="rect">
            <a:avLst/>
          </a:prstGeom>
        </p:spPr>
        <p:txBody>
          <a:bodyPr anchor="t" rtlCol="false" tIns="0" lIns="0" bIns="0" rIns="0">
            <a:spAutoFit/>
          </a:bodyPr>
          <a:lstStyle/>
          <a:p>
            <a:pPr algn="l">
              <a:lnSpc>
                <a:spcPts val="5179"/>
              </a:lnSpc>
            </a:pPr>
            <a:r>
              <a:rPr lang="en-US" sz="3699">
                <a:solidFill>
                  <a:srgbClr val="3FB6FF"/>
                </a:solidFill>
                <a:latin typeface="Public Sans Bold"/>
              </a:rPr>
              <a:t>02.</a:t>
            </a:r>
          </a:p>
        </p:txBody>
      </p:sp>
      <p:sp>
        <p:nvSpPr>
          <p:cNvPr name="Freeform 7" id="7"/>
          <p:cNvSpPr/>
          <p:nvPr/>
        </p:nvSpPr>
        <p:spPr>
          <a:xfrm flipH="false" flipV="false" rot="-6195814">
            <a:off x="8554612" y="3018012"/>
            <a:ext cx="16928460" cy="5972781"/>
          </a:xfrm>
          <a:custGeom>
            <a:avLst/>
            <a:gdLst/>
            <a:ahLst/>
            <a:cxnLst/>
            <a:rect r="r" b="b" t="t" l="l"/>
            <a:pathLst>
              <a:path h="5972781" w="16928460">
                <a:moveTo>
                  <a:pt x="0" y="0"/>
                </a:moveTo>
                <a:lnTo>
                  <a:pt x="16928460" y="0"/>
                </a:lnTo>
                <a:lnTo>
                  <a:pt x="16928460" y="5972780"/>
                </a:lnTo>
                <a:lnTo>
                  <a:pt x="0" y="5972780"/>
                </a:lnTo>
                <a:lnTo>
                  <a:pt x="0" y="0"/>
                </a:lnTo>
                <a:close/>
              </a:path>
            </a:pathLst>
          </a:custGeom>
          <a:blipFill>
            <a:blip r:embed="rId5"/>
            <a:stretch>
              <a:fillRect l="-8078" t="0" r="-8078"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131666" y="4334578"/>
            <a:ext cx="14570011" cy="5900854"/>
          </a:xfrm>
          <a:custGeom>
            <a:avLst/>
            <a:gdLst/>
            <a:ahLst/>
            <a:cxnLst/>
            <a:rect r="r" b="b" t="t" l="l"/>
            <a:pathLst>
              <a:path h="5900854" w="14570011">
                <a:moveTo>
                  <a:pt x="0" y="0"/>
                </a:moveTo>
                <a:lnTo>
                  <a:pt x="14570011" y="0"/>
                </a:lnTo>
                <a:lnTo>
                  <a:pt x="14570011" y="5900855"/>
                </a:lnTo>
                <a:lnTo>
                  <a:pt x="0" y="5900855"/>
                </a:lnTo>
                <a:lnTo>
                  <a:pt x="0" y="0"/>
                </a:lnTo>
                <a:close/>
              </a:path>
            </a:pathLst>
          </a:custGeom>
          <a:blipFill>
            <a:blip r:embed="rId2"/>
            <a:stretch>
              <a:fillRect l="0" t="0" r="0" b="0"/>
            </a:stretch>
          </a:blipFill>
        </p:spPr>
      </p:sp>
      <p:sp>
        <p:nvSpPr>
          <p:cNvPr name="Freeform 3" id="3"/>
          <p:cNvSpPr/>
          <p:nvPr/>
        </p:nvSpPr>
        <p:spPr>
          <a:xfrm flipH="true" flipV="false" rot="0">
            <a:off x="12364417" y="3569875"/>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256305" y="4334578"/>
            <a:ext cx="14570011" cy="5900854"/>
          </a:xfrm>
          <a:custGeom>
            <a:avLst/>
            <a:gdLst/>
            <a:ahLst/>
            <a:cxnLst/>
            <a:rect r="r" b="b" t="t" l="l"/>
            <a:pathLst>
              <a:path h="5900854" w="14570011">
                <a:moveTo>
                  <a:pt x="0" y="0"/>
                </a:moveTo>
                <a:lnTo>
                  <a:pt x="14570010" y="0"/>
                </a:lnTo>
                <a:lnTo>
                  <a:pt x="14570010" y="5900855"/>
                </a:lnTo>
                <a:lnTo>
                  <a:pt x="0" y="5900855"/>
                </a:lnTo>
                <a:lnTo>
                  <a:pt x="0" y="0"/>
                </a:lnTo>
                <a:close/>
              </a:path>
            </a:pathLst>
          </a:custGeom>
          <a:blipFill>
            <a:blip r:embed="rId2"/>
            <a:stretch>
              <a:fillRect l="0" t="0" r="0" b="0"/>
            </a:stretch>
          </a:blipFill>
        </p:spPr>
      </p:sp>
      <p:sp>
        <p:nvSpPr>
          <p:cNvPr name="AutoShape 5" id="5"/>
          <p:cNvSpPr/>
          <p:nvPr/>
        </p:nvSpPr>
        <p:spPr>
          <a:xfrm flipV="true">
            <a:off x="2655894" y="1582799"/>
            <a:ext cx="5104998" cy="11063"/>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7760891" y="1459157"/>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42993" y="1982131"/>
            <a:ext cx="11430288" cy="7887557"/>
          </a:xfrm>
          <a:custGeom>
            <a:avLst/>
            <a:gdLst/>
            <a:ahLst/>
            <a:cxnLst/>
            <a:rect r="r" b="b" t="t" l="l"/>
            <a:pathLst>
              <a:path h="7887557" w="11430288">
                <a:moveTo>
                  <a:pt x="0" y="0"/>
                </a:moveTo>
                <a:lnTo>
                  <a:pt x="11430288" y="0"/>
                </a:lnTo>
                <a:lnTo>
                  <a:pt x="11430288" y="7887557"/>
                </a:lnTo>
                <a:lnTo>
                  <a:pt x="0" y="7887557"/>
                </a:lnTo>
                <a:lnTo>
                  <a:pt x="0" y="0"/>
                </a:lnTo>
                <a:close/>
              </a:path>
            </a:pathLst>
          </a:custGeom>
          <a:blipFill>
            <a:blip r:embed="rId7"/>
            <a:stretch>
              <a:fillRect l="0" t="-207" r="0" b="-207"/>
            </a:stretch>
          </a:blipFill>
        </p:spPr>
      </p:sp>
      <p:sp>
        <p:nvSpPr>
          <p:cNvPr name="TextBox 8" id="8"/>
          <p:cNvSpPr txBox="true"/>
          <p:nvPr/>
        </p:nvSpPr>
        <p:spPr>
          <a:xfrm rot="0">
            <a:off x="3383500" y="952500"/>
            <a:ext cx="4624140" cy="630031"/>
          </a:xfrm>
          <a:prstGeom prst="rect">
            <a:avLst/>
          </a:prstGeom>
        </p:spPr>
        <p:txBody>
          <a:bodyPr anchor="t" rtlCol="false" tIns="0" lIns="0" bIns="0" rIns="0">
            <a:spAutoFit/>
          </a:bodyPr>
          <a:lstStyle/>
          <a:p>
            <a:pPr algn="l" marL="0" indent="0" lvl="0">
              <a:lnSpc>
                <a:spcPts val="5173"/>
              </a:lnSpc>
              <a:spcBef>
                <a:spcPct val="0"/>
              </a:spcBef>
            </a:pPr>
            <a:r>
              <a:rPr lang="en-US" sz="3695">
                <a:solidFill>
                  <a:srgbClr val="1F1F37"/>
                </a:solidFill>
                <a:latin typeface="Public Sans Bold"/>
              </a:rPr>
              <a:t>Use Case Diagram</a:t>
            </a:r>
          </a:p>
        </p:txBody>
      </p:sp>
      <p:sp>
        <p:nvSpPr>
          <p:cNvPr name="TextBox 9" id="9"/>
          <p:cNvSpPr txBox="true"/>
          <p:nvPr/>
        </p:nvSpPr>
        <p:spPr>
          <a:xfrm rot="60000">
            <a:off x="2662220" y="963918"/>
            <a:ext cx="1312758" cy="639445"/>
          </a:xfrm>
          <a:prstGeom prst="rect">
            <a:avLst/>
          </a:prstGeom>
        </p:spPr>
        <p:txBody>
          <a:bodyPr anchor="t" rtlCol="false" tIns="0" lIns="0" bIns="0" rIns="0">
            <a:spAutoFit/>
          </a:bodyPr>
          <a:lstStyle/>
          <a:p>
            <a:pPr algn="l">
              <a:lnSpc>
                <a:spcPts val="5179"/>
              </a:lnSpc>
            </a:pPr>
            <a:r>
              <a:rPr lang="en-US" sz="3699">
                <a:solidFill>
                  <a:srgbClr val="3FB6FF"/>
                </a:solidFill>
                <a:latin typeface="Public Sans Bold"/>
              </a:rPr>
              <a:t>03.</a:t>
            </a:r>
          </a:p>
        </p:txBody>
      </p:sp>
      <p:sp>
        <p:nvSpPr>
          <p:cNvPr name="TextBox 10" id="10"/>
          <p:cNvSpPr txBox="true"/>
          <p:nvPr/>
        </p:nvSpPr>
        <p:spPr>
          <a:xfrm rot="0">
            <a:off x="11345345" y="2337552"/>
            <a:ext cx="6702170" cy="7110039"/>
          </a:xfrm>
          <a:prstGeom prst="rect">
            <a:avLst/>
          </a:prstGeom>
        </p:spPr>
        <p:txBody>
          <a:bodyPr anchor="t" rtlCol="false" tIns="0" lIns="0" bIns="0" rIns="0">
            <a:spAutoFit/>
          </a:bodyPr>
          <a:lstStyle/>
          <a:p>
            <a:pPr algn="l">
              <a:lnSpc>
                <a:spcPts val="3801"/>
              </a:lnSpc>
            </a:pPr>
            <a:r>
              <a:rPr lang="en-US" sz="2715">
                <a:solidFill>
                  <a:srgbClr val="000000"/>
                </a:solidFill>
                <a:latin typeface="Public Sans Bold"/>
              </a:rPr>
              <a:t>EndUser class</a:t>
            </a:r>
            <a:r>
              <a:rPr lang="en-US" sz="2715">
                <a:solidFill>
                  <a:srgbClr val="000000"/>
                </a:solidFill>
                <a:latin typeface="Public Sans"/>
              </a:rPr>
              <a:t>: includes methods for inputting keystrokes and mouse clicks.</a:t>
            </a:r>
          </a:p>
          <a:p>
            <a:pPr algn="l">
              <a:lnSpc>
                <a:spcPts val="3801"/>
              </a:lnSpc>
            </a:pPr>
          </a:p>
          <a:p>
            <a:pPr algn="l">
              <a:lnSpc>
                <a:spcPts val="3801"/>
              </a:lnSpc>
            </a:pPr>
            <a:r>
              <a:rPr lang="en-US" sz="2715">
                <a:solidFill>
                  <a:srgbClr val="000000"/>
                </a:solidFill>
                <a:latin typeface="Public Sans Bold"/>
              </a:rPr>
              <a:t>Administrator class:</a:t>
            </a:r>
            <a:r>
              <a:rPr lang="en-US" sz="2715">
                <a:solidFill>
                  <a:srgbClr val="000000"/>
                </a:solidFill>
                <a:latin typeface="Public Sans"/>
              </a:rPr>
              <a:t> includes methods for installing the keylogger on user devices for professional surveillance.</a:t>
            </a:r>
          </a:p>
          <a:p>
            <a:pPr algn="l">
              <a:lnSpc>
                <a:spcPts val="3801"/>
              </a:lnSpc>
            </a:pPr>
          </a:p>
          <a:p>
            <a:pPr algn="l">
              <a:lnSpc>
                <a:spcPts val="3801"/>
              </a:lnSpc>
            </a:pPr>
            <a:r>
              <a:rPr lang="en-US" sz="2715">
                <a:solidFill>
                  <a:srgbClr val="000000"/>
                </a:solidFill>
                <a:latin typeface="Public Sans Bold"/>
              </a:rPr>
              <a:t>Attacker class: </a:t>
            </a:r>
            <a:r>
              <a:rPr lang="en-US" sz="2715">
                <a:solidFill>
                  <a:srgbClr val="000000"/>
                </a:solidFill>
                <a:latin typeface="Public Sans"/>
              </a:rPr>
              <a:t>includes methods for installing the keylogger on user devices for malicious purposes.</a:t>
            </a:r>
          </a:p>
          <a:p>
            <a:pPr algn="l">
              <a:lnSpc>
                <a:spcPts val="3801"/>
              </a:lnSpc>
            </a:pPr>
          </a:p>
          <a:p>
            <a:pPr algn="l">
              <a:lnSpc>
                <a:spcPts val="3801"/>
              </a:lnSpc>
            </a:pPr>
            <a:r>
              <a:rPr lang="en-US" sz="2715">
                <a:solidFill>
                  <a:srgbClr val="000000"/>
                </a:solidFill>
                <a:latin typeface="Public Sans Bold"/>
              </a:rPr>
              <a:t>Keylogger class:</a:t>
            </a:r>
            <a:r>
              <a:rPr lang="en-US" sz="2715">
                <a:solidFill>
                  <a:srgbClr val="000000"/>
                </a:solidFill>
                <a:latin typeface="Public Sans"/>
              </a:rPr>
              <a:t> represents the software responsible for capturing and logging keystrokes on the user’s device.</a:t>
            </a:r>
          </a:p>
          <a:p>
            <a:pPr algn="l">
              <a:lnSpc>
                <a:spcPts val="3801"/>
              </a:lnSpc>
            </a:pPr>
          </a:p>
        </p:txBody>
      </p:sp>
      <p:sp>
        <p:nvSpPr>
          <p:cNvPr name="Freeform 11" id="11"/>
          <p:cNvSpPr/>
          <p:nvPr/>
        </p:nvSpPr>
        <p:spPr>
          <a:xfrm flipH="true" flipV="false" rot="0">
            <a:off x="12364417" y="5422370"/>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false" rot="0">
            <a:off x="12364417" y="7285005"/>
            <a:ext cx="3417972" cy="102539"/>
          </a:xfrm>
          <a:custGeom>
            <a:avLst/>
            <a:gdLst/>
            <a:ahLst/>
            <a:cxnLst/>
            <a:rect r="r" b="b" t="t" l="l"/>
            <a:pathLst>
              <a:path h="102539" w="3417972">
                <a:moveTo>
                  <a:pt x="3417972" y="0"/>
                </a:moveTo>
                <a:lnTo>
                  <a:pt x="0" y="0"/>
                </a:lnTo>
                <a:lnTo>
                  <a:pt x="0" y="102540"/>
                </a:lnTo>
                <a:lnTo>
                  <a:pt x="3417972" y="102540"/>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true" flipV="false" rot="0">
            <a:off x="12364417" y="9258300"/>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4050740">
            <a:off x="7644623" y="3120102"/>
            <a:ext cx="16928460" cy="5142020"/>
          </a:xfrm>
          <a:custGeom>
            <a:avLst/>
            <a:gdLst/>
            <a:ahLst/>
            <a:cxnLst/>
            <a:rect r="r" b="b" t="t" l="l"/>
            <a:pathLst>
              <a:path h="5142020" w="16928460">
                <a:moveTo>
                  <a:pt x="0" y="0"/>
                </a:moveTo>
                <a:lnTo>
                  <a:pt x="16928460" y="0"/>
                </a:lnTo>
                <a:lnTo>
                  <a:pt x="16928460" y="5142019"/>
                </a:lnTo>
                <a:lnTo>
                  <a:pt x="0" y="5142019"/>
                </a:lnTo>
                <a:lnTo>
                  <a:pt x="0" y="0"/>
                </a:lnTo>
                <a:close/>
              </a:path>
            </a:pathLst>
          </a:custGeom>
          <a:blipFill>
            <a:blip r:embed="rId2"/>
            <a:stretch>
              <a:fillRect l="0" t="0" r="0" b="0"/>
            </a:stretch>
          </a:blipFill>
        </p:spPr>
      </p:sp>
      <p:sp>
        <p:nvSpPr>
          <p:cNvPr name="Freeform 3" id="3"/>
          <p:cNvSpPr/>
          <p:nvPr/>
        </p:nvSpPr>
        <p:spPr>
          <a:xfrm flipH="true" flipV="false" rot="0">
            <a:off x="13782078" y="9207030"/>
            <a:ext cx="3417972" cy="102539"/>
          </a:xfrm>
          <a:custGeom>
            <a:avLst/>
            <a:gdLst/>
            <a:ahLst/>
            <a:cxnLst/>
            <a:rect r="r" b="b" t="t" l="l"/>
            <a:pathLst>
              <a:path h="102539" w="3417972">
                <a:moveTo>
                  <a:pt x="3417972" y="0"/>
                </a:moveTo>
                <a:lnTo>
                  <a:pt x="0" y="0"/>
                </a:lnTo>
                <a:lnTo>
                  <a:pt x="0" y="102540"/>
                </a:lnTo>
                <a:lnTo>
                  <a:pt x="3417972" y="102540"/>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368370" y="2864377"/>
            <a:ext cx="7236945" cy="10335"/>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605315" y="2751514"/>
            <a:ext cx="246749" cy="246749"/>
          </a:xfrm>
          <a:custGeom>
            <a:avLst/>
            <a:gdLst/>
            <a:ahLst/>
            <a:cxnLst/>
            <a:rect r="r" b="b" t="t" l="l"/>
            <a:pathLst>
              <a:path h="246749" w="246749">
                <a:moveTo>
                  <a:pt x="0" y="0"/>
                </a:moveTo>
                <a:lnTo>
                  <a:pt x="246749" y="0"/>
                </a:lnTo>
                <a:lnTo>
                  <a:pt x="246749" y="246748"/>
                </a:lnTo>
                <a:lnTo>
                  <a:pt x="0" y="2467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837763" y="7765580"/>
            <a:ext cx="12927265" cy="1441450"/>
          </a:xfrm>
          <a:prstGeom prst="rect">
            <a:avLst/>
          </a:prstGeom>
        </p:spPr>
        <p:txBody>
          <a:bodyPr anchor="t" rtlCol="false" tIns="0" lIns="0" bIns="0" rIns="0">
            <a:spAutoFit/>
          </a:bodyPr>
          <a:lstStyle/>
          <a:p>
            <a:pPr algn="r">
              <a:lnSpc>
                <a:spcPts val="9799"/>
              </a:lnSpc>
            </a:pPr>
            <a:r>
              <a:rPr lang="en-US" sz="6999">
                <a:solidFill>
                  <a:srgbClr val="000000"/>
                </a:solidFill>
                <a:latin typeface="Mont"/>
              </a:rPr>
              <a:t>Keylogger Operations</a:t>
            </a:r>
          </a:p>
        </p:txBody>
      </p:sp>
      <p:sp>
        <p:nvSpPr>
          <p:cNvPr name="TextBox 7" id="7"/>
          <p:cNvSpPr txBox="true"/>
          <p:nvPr/>
        </p:nvSpPr>
        <p:spPr>
          <a:xfrm rot="0">
            <a:off x="2095976" y="2223015"/>
            <a:ext cx="7236515" cy="630031"/>
          </a:xfrm>
          <a:prstGeom prst="rect">
            <a:avLst/>
          </a:prstGeom>
        </p:spPr>
        <p:txBody>
          <a:bodyPr anchor="t" rtlCol="false" tIns="0" lIns="0" bIns="0" rIns="0">
            <a:spAutoFit/>
          </a:bodyPr>
          <a:lstStyle/>
          <a:p>
            <a:pPr algn="l" marL="0" indent="0" lvl="0">
              <a:lnSpc>
                <a:spcPts val="5173"/>
              </a:lnSpc>
              <a:spcBef>
                <a:spcPct val="0"/>
              </a:spcBef>
            </a:pPr>
            <a:r>
              <a:rPr lang="en-US" sz="3695">
                <a:solidFill>
                  <a:srgbClr val="1F1F37"/>
                </a:solidFill>
                <a:latin typeface="Public Sans Bold"/>
              </a:rPr>
              <a:t>Keylogger exchanged data</a:t>
            </a:r>
          </a:p>
        </p:txBody>
      </p:sp>
      <p:sp>
        <p:nvSpPr>
          <p:cNvPr name="TextBox 8" id="8"/>
          <p:cNvSpPr txBox="true"/>
          <p:nvPr/>
        </p:nvSpPr>
        <p:spPr>
          <a:xfrm rot="60000">
            <a:off x="1374741" y="2229235"/>
            <a:ext cx="717040" cy="639445"/>
          </a:xfrm>
          <a:prstGeom prst="rect">
            <a:avLst/>
          </a:prstGeom>
        </p:spPr>
        <p:txBody>
          <a:bodyPr anchor="t" rtlCol="false" tIns="0" lIns="0" bIns="0" rIns="0">
            <a:spAutoFit/>
          </a:bodyPr>
          <a:lstStyle/>
          <a:p>
            <a:pPr algn="l">
              <a:lnSpc>
                <a:spcPts val="5179"/>
              </a:lnSpc>
            </a:pPr>
            <a:r>
              <a:rPr lang="en-US" sz="3699">
                <a:solidFill>
                  <a:srgbClr val="3FB6FF"/>
                </a:solidFill>
                <a:latin typeface="Public Sans Bold"/>
              </a:rPr>
              <a:t>01.</a:t>
            </a:r>
          </a:p>
        </p:txBody>
      </p:sp>
      <p:sp>
        <p:nvSpPr>
          <p:cNvPr name="Freeform 9" id="9"/>
          <p:cNvSpPr/>
          <p:nvPr/>
        </p:nvSpPr>
        <p:spPr>
          <a:xfrm flipH="false" flipV="false" rot="0">
            <a:off x="1028700" y="3294217"/>
            <a:ext cx="3952448" cy="1595352"/>
          </a:xfrm>
          <a:custGeom>
            <a:avLst/>
            <a:gdLst/>
            <a:ahLst/>
            <a:cxnLst/>
            <a:rect r="r" b="b" t="t" l="l"/>
            <a:pathLst>
              <a:path h="1595352" w="3952448">
                <a:moveTo>
                  <a:pt x="0" y="0"/>
                </a:moveTo>
                <a:lnTo>
                  <a:pt x="3952448" y="0"/>
                </a:lnTo>
                <a:lnTo>
                  <a:pt x="3952448" y="1595352"/>
                </a:lnTo>
                <a:lnTo>
                  <a:pt x="0" y="15953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515439" y="3691844"/>
            <a:ext cx="2770376" cy="628648"/>
          </a:xfrm>
          <a:prstGeom prst="rect">
            <a:avLst/>
          </a:prstGeom>
        </p:spPr>
        <p:txBody>
          <a:bodyPr anchor="t" rtlCol="false" tIns="0" lIns="0" bIns="0" rIns="0">
            <a:spAutoFit/>
          </a:bodyPr>
          <a:lstStyle/>
          <a:p>
            <a:pPr algn="ctr">
              <a:lnSpc>
                <a:spcPts val="4200"/>
              </a:lnSpc>
            </a:pPr>
            <a:r>
              <a:rPr lang="en-US" sz="3000">
                <a:solidFill>
                  <a:srgbClr val="FFFFFF"/>
                </a:solidFill>
                <a:latin typeface="Mont Italics"/>
              </a:rPr>
              <a:t>Keystrokes</a:t>
            </a:r>
          </a:p>
        </p:txBody>
      </p:sp>
      <p:sp>
        <p:nvSpPr>
          <p:cNvPr name="Freeform 11" id="11"/>
          <p:cNvSpPr/>
          <p:nvPr/>
        </p:nvSpPr>
        <p:spPr>
          <a:xfrm flipH="false" flipV="false" rot="0">
            <a:off x="9524138" y="3294217"/>
            <a:ext cx="3952448" cy="1595352"/>
          </a:xfrm>
          <a:custGeom>
            <a:avLst/>
            <a:gdLst/>
            <a:ahLst/>
            <a:cxnLst/>
            <a:rect r="r" b="b" t="t" l="l"/>
            <a:pathLst>
              <a:path h="1595352" w="3952448">
                <a:moveTo>
                  <a:pt x="0" y="0"/>
                </a:moveTo>
                <a:lnTo>
                  <a:pt x="3952448" y="0"/>
                </a:lnTo>
                <a:lnTo>
                  <a:pt x="3952448" y="1595352"/>
                </a:lnTo>
                <a:lnTo>
                  <a:pt x="0" y="15953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276415" y="3294217"/>
            <a:ext cx="3952448" cy="1595352"/>
          </a:xfrm>
          <a:custGeom>
            <a:avLst/>
            <a:gdLst/>
            <a:ahLst/>
            <a:cxnLst/>
            <a:rect r="r" b="b" t="t" l="l"/>
            <a:pathLst>
              <a:path h="1595352" w="3952448">
                <a:moveTo>
                  <a:pt x="0" y="0"/>
                </a:moveTo>
                <a:lnTo>
                  <a:pt x="3952448" y="0"/>
                </a:lnTo>
                <a:lnTo>
                  <a:pt x="3952448" y="1595352"/>
                </a:lnTo>
                <a:lnTo>
                  <a:pt x="0" y="15953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5714234" y="3710894"/>
            <a:ext cx="2770376" cy="593088"/>
          </a:xfrm>
          <a:prstGeom prst="rect">
            <a:avLst/>
          </a:prstGeom>
        </p:spPr>
        <p:txBody>
          <a:bodyPr anchor="t" rtlCol="false" tIns="0" lIns="0" bIns="0" rIns="0">
            <a:spAutoFit/>
          </a:bodyPr>
          <a:lstStyle/>
          <a:p>
            <a:pPr algn="ctr" marL="0" indent="0" lvl="0">
              <a:lnSpc>
                <a:spcPts val="4060"/>
              </a:lnSpc>
              <a:spcBef>
                <a:spcPct val="0"/>
              </a:spcBef>
            </a:pPr>
            <a:r>
              <a:rPr lang="en-US" sz="2900">
                <a:solidFill>
                  <a:srgbClr val="FFFFFF"/>
                </a:solidFill>
                <a:latin typeface="Mont Italics"/>
              </a:rPr>
              <a:t>Mouse Clicks</a:t>
            </a:r>
          </a:p>
        </p:txBody>
      </p:sp>
      <p:sp>
        <p:nvSpPr>
          <p:cNvPr name="TextBox 14" id="14"/>
          <p:cNvSpPr txBox="true"/>
          <p:nvPr/>
        </p:nvSpPr>
        <p:spPr>
          <a:xfrm rot="0">
            <a:off x="10115174" y="3691844"/>
            <a:ext cx="2874166" cy="628648"/>
          </a:xfrm>
          <a:prstGeom prst="rect">
            <a:avLst/>
          </a:prstGeom>
        </p:spPr>
        <p:txBody>
          <a:bodyPr anchor="t" rtlCol="false" tIns="0" lIns="0" bIns="0" rIns="0">
            <a:spAutoFit/>
          </a:bodyPr>
          <a:lstStyle/>
          <a:p>
            <a:pPr algn="ctr">
              <a:lnSpc>
                <a:spcPts val="4212"/>
              </a:lnSpc>
            </a:pPr>
            <a:r>
              <a:rPr lang="en-US" sz="3008">
                <a:solidFill>
                  <a:srgbClr val="FFFFFF"/>
                </a:solidFill>
                <a:latin typeface="Mont Italics"/>
              </a:rPr>
              <a:t>Screenshots</a:t>
            </a:r>
          </a:p>
        </p:txBody>
      </p:sp>
      <p:sp>
        <p:nvSpPr>
          <p:cNvPr name="TextBox 15" id="15"/>
          <p:cNvSpPr txBox="true"/>
          <p:nvPr/>
        </p:nvSpPr>
        <p:spPr>
          <a:xfrm rot="0">
            <a:off x="1269814" y="5270569"/>
            <a:ext cx="3711334" cy="1878390"/>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every</a:t>
            </a:r>
            <a:r>
              <a:rPr lang="en-US" sz="1797">
                <a:solidFill>
                  <a:srgbClr val="1F1F37"/>
                </a:solidFill>
                <a:latin typeface="Public Sans Bold"/>
              </a:rPr>
              <a:t> key pressed</a:t>
            </a:r>
            <a:r>
              <a:rPr lang="en-US" sz="1797">
                <a:solidFill>
                  <a:srgbClr val="1F1F37"/>
                </a:solidFill>
                <a:latin typeface="Public Sans"/>
              </a:rPr>
              <a:t> by the user on the keyboard whether it is virtual or not. Keystroke logging enables to capture sensitive information  and  confidential data entered by the end user.</a:t>
            </a:r>
          </a:p>
        </p:txBody>
      </p:sp>
      <p:sp>
        <p:nvSpPr>
          <p:cNvPr name="TextBox 16" id="16"/>
          <p:cNvSpPr txBox="true"/>
          <p:nvPr/>
        </p:nvSpPr>
        <p:spPr>
          <a:xfrm rot="0">
            <a:off x="9762263" y="5270569"/>
            <a:ext cx="3865156" cy="1564065"/>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screenshots of the </a:t>
            </a:r>
            <a:r>
              <a:rPr lang="en-US" sz="1797">
                <a:solidFill>
                  <a:srgbClr val="1F1F37"/>
                </a:solidFill>
                <a:latin typeface="Public Sans Bold"/>
              </a:rPr>
              <a:t>user’s desktop</a:t>
            </a:r>
            <a:r>
              <a:rPr lang="en-US" sz="1797">
                <a:solidFill>
                  <a:srgbClr val="1F1F37"/>
                </a:solidFill>
                <a:latin typeface="Public Sans"/>
              </a:rPr>
              <a:t> at regular intervals or in response to specific events. These screenshots can reveal sensitive information displayed on the screen.</a:t>
            </a:r>
          </a:p>
        </p:txBody>
      </p:sp>
      <p:sp>
        <p:nvSpPr>
          <p:cNvPr name="TextBox 17" id="17"/>
          <p:cNvSpPr txBox="true"/>
          <p:nvPr/>
        </p:nvSpPr>
        <p:spPr>
          <a:xfrm rot="0">
            <a:off x="5517529" y="5289619"/>
            <a:ext cx="3711334" cy="1878390"/>
          </a:xfrm>
          <a:prstGeom prst="rect">
            <a:avLst/>
          </a:prstGeom>
        </p:spPr>
        <p:txBody>
          <a:bodyPr anchor="t" rtlCol="false" tIns="0" lIns="0" bIns="0" rIns="0">
            <a:spAutoFit/>
          </a:bodyPr>
          <a:lstStyle/>
          <a:p>
            <a:pPr algn="l">
              <a:lnSpc>
                <a:spcPts val="2516"/>
              </a:lnSpc>
            </a:pPr>
            <a:r>
              <a:rPr lang="en-US" sz="1797">
                <a:solidFill>
                  <a:srgbClr val="1F1F37"/>
                </a:solidFill>
                <a:latin typeface="Public Sans Bold"/>
              </a:rPr>
              <a:t>movements</a:t>
            </a:r>
            <a:r>
              <a:rPr lang="en-US" sz="1797">
                <a:solidFill>
                  <a:srgbClr val="1F1F37"/>
                </a:solidFill>
                <a:latin typeface="Public Sans"/>
              </a:rPr>
              <a:t>, providing insights into the user’s interactions with graphical user interfaces (GUIs). Mouse click logging can be used to track user activity within applications and web browsers.</a:t>
            </a:r>
          </a:p>
        </p:txBody>
      </p:sp>
    </p:spTree>
  </p:cSld>
  <p:clrMapOvr>
    <a:masterClrMapping/>
  </p:clrMapOvr>
  <p:transition spd="fast">
    <p:cover dir="u"/>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3254491">
            <a:off x="6677820" y="2398027"/>
            <a:ext cx="17892569" cy="5099382"/>
          </a:xfrm>
          <a:custGeom>
            <a:avLst/>
            <a:gdLst/>
            <a:ahLst/>
            <a:cxnLst/>
            <a:rect r="r" b="b" t="t" l="l"/>
            <a:pathLst>
              <a:path h="5099382" w="17892569">
                <a:moveTo>
                  <a:pt x="0" y="0"/>
                </a:moveTo>
                <a:lnTo>
                  <a:pt x="17892569" y="0"/>
                </a:lnTo>
                <a:lnTo>
                  <a:pt x="17892569" y="5099382"/>
                </a:lnTo>
                <a:lnTo>
                  <a:pt x="0" y="5099382"/>
                </a:lnTo>
                <a:lnTo>
                  <a:pt x="0" y="0"/>
                </a:lnTo>
                <a:close/>
              </a:path>
            </a:pathLst>
          </a:custGeom>
          <a:blipFill>
            <a:blip r:embed="rId2"/>
            <a:stretch>
              <a:fillRect l="0" t="0" r="0" b="0"/>
            </a:stretch>
          </a:blipFill>
        </p:spPr>
      </p:sp>
      <p:sp>
        <p:nvSpPr>
          <p:cNvPr name="Freeform 3" id="3"/>
          <p:cNvSpPr/>
          <p:nvPr/>
        </p:nvSpPr>
        <p:spPr>
          <a:xfrm flipH="false" flipV="false" rot="3254491">
            <a:off x="-6282389" y="6556301"/>
            <a:ext cx="17892569" cy="5099382"/>
          </a:xfrm>
          <a:custGeom>
            <a:avLst/>
            <a:gdLst/>
            <a:ahLst/>
            <a:cxnLst/>
            <a:rect r="r" b="b" t="t" l="l"/>
            <a:pathLst>
              <a:path h="5099382" w="17892569">
                <a:moveTo>
                  <a:pt x="0" y="0"/>
                </a:moveTo>
                <a:lnTo>
                  <a:pt x="17892569" y="0"/>
                </a:lnTo>
                <a:lnTo>
                  <a:pt x="17892569" y="5099382"/>
                </a:lnTo>
                <a:lnTo>
                  <a:pt x="0" y="5099382"/>
                </a:lnTo>
                <a:lnTo>
                  <a:pt x="0" y="0"/>
                </a:lnTo>
                <a:close/>
              </a:path>
            </a:pathLst>
          </a:custGeom>
          <a:blipFill>
            <a:blip r:embed="rId2"/>
            <a:stretch>
              <a:fillRect l="0" t="0" r="0" b="0"/>
            </a:stretch>
          </a:blipFill>
        </p:spPr>
      </p:sp>
      <p:sp>
        <p:nvSpPr>
          <p:cNvPr name="AutoShape 4" id="4"/>
          <p:cNvSpPr/>
          <p:nvPr/>
        </p:nvSpPr>
        <p:spPr>
          <a:xfrm>
            <a:off x="1179879" y="1850506"/>
            <a:ext cx="7717372" cy="10173"/>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1907485" y="1209144"/>
            <a:ext cx="7236515" cy="630031"/>
          </a:xfrm>
          <a:prstGeom prst="rect">
            <a:avLst/>
          </a:prstGeom>
        </p:spPr>
        <p:txBody>
          <a:bodyPr anchor="t" rtlCol="false" tIns="0" lIns="0" bIns="0" rIns="0">
            <a:spAutoFit/>
          </a:bodyPr>
          <a:lstStyle/>
          <a:p>
            <a:pPr algn="l" marL="0" indent="0" lvl="0">
              <a:lnSpc>
                <a:spcPts val="5173"/>
              </a:lnSpc>
              <a:spcBef>
                <a:spcPct val="0"/>
              </a:spcBef>
            </a:pPr>
            <a:r>
              <a:rPr lang="en-US" sz="3695">
                <a:solidFill>
                  <a:srgbClr val="1F1F37"/>
                </a:solidFill>
                <a:latin typeface="Public Sans Bold"/>
              </a:rPr>
              <a:t>Keylogger functions and steps</a:t>
            </a:r>
          </a:p>
        </p:txBody>
      </p:sp>
      <p:sp>
        <p:nvSpPr>
          <p:cNvPr name="TextBox 6" id="6"/>
          <p:cNvSpPr txBox="true"/>
          <p:nvPr/>
        </p:nvSpPr>
        <p:spPr>
          <a:xfrm rot="60000">
            <a:off x="1186229" y="1217764"/>
            <a:ext cx="992099" cy="639445"/>
          </a:xfrm>
          <a:prstGeom prst="rect">
            <a:avLst/>
          </a:prstGeom>
        </p:spPr>
        <p:txBody>
          <a:bodyPr anchor="t" rtlCol="false" tIns="0" lIns="0" bIns="0" rIns="0">
            <a:spAutoFit/>
          </a:bodyPr>
          <a:lstStyle/>
          <a:p>
            <a:pPr algn="l">
              <a:lnSpc>
                <a:spcPts val="5179"/>
              </a:lnSpc>
            </a:pPr>
            <a:r>
              <a:rPr lang="en-US" sz="3699">
                <a:solidFill>
                  <a:srgbClr val="3FB6FF"/>
                </a:solidFill>
                <a:latin typeface="Public Sans Bold"/>
              </a:rPr>
              <a:t>02.</a:t>
            </a:r>
          </a:p>
        </p:txBody>
      </p:sp>
      <p:sp>
        <p:nvSpPr>
          <p:cNvPr name="Freeform 7" id="7"/>
          <p:cNvSpPr/>
          <p:nvPr/>
        </p:nvSpPr>
        <p:spPr>
          <a:xfrm flipH="false" flipV="false" rot="0">
            <a:off x="8897251" y="1737467"/>
            <a:ext cx="246749" cy="246749"/>
          </a:xfrm>
          <a:custGeom>
            <a:avLst/>
            <a:gdLst/>
            <a:ahLst/>
            <a:cxnLst/>
            <a:rect r="r" b="b" t="t" l="l"/>
            <a:pathLst>
              <a:path h="246749" w="246749">
                <a:moveTo>
                  <a:pt x="0" y="0"/>
                </a:moveTo>
                <a:lnTo>
                  <a:pt x="246749" y="0"/>
                </a:lnTo>
                <a:lnTo>
                  <a:pt x="246749" y="246748"/>
                </a:lnTo>
                <a:lnTo>
                  <a:pt x="0" y="2467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295425" y="2679540"/>
            <a:ext cx="4640129" cy="710824"/>
            <a:chOff x="0" y="0"/>
            <a:chExt cx="1587190" cy="243143"/>
          </a:xfrm>
        </p:grpSpPr>
        <p:sp>
          <p:nvSpPr>
            <p:cNvPr name="Freeform 9" id="9"/>
            <p:cNvSpPr/>
            <p:nvPr/>
          </p:nvSpPr>
          <p:spPr>
            <a:xfrm flipH="false" flipV="false" rot="0">
              <a:off x="0" y="0"/>
              <a:ext cx="1587190" cy="243143"/>
            </a:xfrm>
            <a:custGeom>
              <a:avLst/>
              <a:gdLst/>
              <a:ahLst/>
              <a:cxnLst/>
              <a:rect r="r" b="b" t="t" l="l"/>
              <a:pathLst>
                <a:path h="243143" w="1587190">
                  <a:moveTo>
                    <a:pt x="41712" y="0"/>
                  </a:moveTo>
                  <a:lnTo>
                    <a:pt x="1545479" y="0"/>
                  </a:lnTo>
                  <a:cubicBezTo>
                    <a:pt x="1556541" y="0"/>
                    <a:pt x="1567151" y="4395"/>
                    <a:pt x="1574973" y="12217"/>
                  </a:cubicBezTo>
                  <a:cubicBezTo>
                    <a:pt x="1582796" y="20040"/>
                    <a:pt x="1587190" y="30649"/>
                    <a:pt x="1587190" y="41712"/>
                  </a:cubicBezTo>
                  <a:lnTo>
                    <a:pt x="1587190" y="201431"/>
                  </a:lnTo>
                  <a:cubicBezTo>
                    <a:pt x="1587190" y="212493"/>
                    <a:pt x="1582796" y="223103"/>
                    <a:pt x="1574973" y="230925"/>
                  </a:cubicBezTo>
                  <a:cubicBezTo>
                    <a:pt x="1567151" y="238748"/>
                    <a:pt x="1556541" y="243143"/>
                    <a:pt x="1545479" y="243143"/>
                  </a:cubicBezTo>
                  <a:lnTo>
                    <a:pt x="41712" y="243143"/>
                  </a:lnTo>
                  <a:cubicBezTo>
                    <a:pt x="30649" y="243143"/>
                    <a:pt x="20040" y="238748"/>
                    <a:pt x="12217" y="230925"/>
                  </a:cubicBezTo>
                  <a:cubicBezTo>
                    <a:pt x="4395" y="223103"/>
                    <a:pt x="0" y="212493"/>
                    <a:pt x="0" y="201431"/>
                  </a:cubicBezTo>
                  <a:lnTo>
                    <a:pt x="0" y="41712"/>
                  </a:lnTo>
                  <a:cubicBezTo>
                    <a:pt x="0" y="30649"/>
                    <a:pt x="4395" y="20040"/>
                    <a:pt x="12217" y="12217"/>
                  </a:cubicBezTo>
                  <a:cubicBezTo>
                    <a:pt x="20040" y="4395"/>
                    <a:pt x="30649" y="0"/>
                    <a:pt x="41712" y="0"/>
                  </a:cubicBezTo>
                  <a:close/>
                </a:path>
              </a:pathLst>
            </a:custGeom>
            <a:solidFill>
              <a:srgbClr val="E61FC0"/>
            </a:solidFill>
          </p:spPr>
        </p:sp>
        <p:sp>
          <p:nvSpPr>
            <p:cNvPr name="TextBox 10" id="10"/>
            <p:cNvSpPr txBox="true"/>
            <p:nvPr/>
          </p:nvSpPr>
          <p:spPr>
            <a:xfrm>
              <a:off x="0" y="-57150"/>
              <a:ext cx="1587190" cy="300293"/>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295425" y="4550361"/>
            <a:ext cx="4640129" cy="750706"/>
            <a:chOff x="0" y="0"/>
            <a:chExt cx="1587190" cy="256784"/>
          </a:xfrm>
        </p:grpSpPr>
        <p:sp>
          <p:nvSpPr>
            <p:cNvPr name="Freeform 12" id="12"/>
            <p:cNvSpPr/>
            <p:nvPr/>
          </p:nvSpPr>
          <p:spPr>
            <a:xfrm flipH="false" flipV="false" rot="0">
              <a:off x="0" y="0"/>
              <a:ext cx="1587190" cy="256784"/>
            </a:xfrm>
            <a:custGeom>
              <a:avLst/>
              <a:gdLst/>
              <a:ahLst/>
              <a:cxnLst/>
              <a:rect r="r" b="b" t="t" l="l"/>
              <a:pathLst>
                <a:path h="256784" w="1587190">
                  <a:moveTo>
                    <a:pt x="41712" y="0"/>
                  </a:moveTo>
                  <a:lnTo>
                    <a:pt x="1545479" y="0"/>
                  </a:lnTo>
                  <a:cubicBezTo>
                    <a:pt x="1556541" y="0"/>
                    <a:pt x="1567151" y="4395"/>
                    <a:pt x="1574973" y="12217"/>
                  </a:cubicBezTo>
                  <a:cubicBezTo>
                    <a:pt x="1582796" y="20040"/>
                    <a:pt x="1587190" y="30649"/>
                    <a:pt x="1587190" y="41712"/>
                  </a:cubicBezTo>
                  <a:lnTo>
                    <a:pt x="1587190" y="215073"/>
                  </a:lnTo>
                  <a:cubicBezTo>
                    <a:pt x="1587190" y="226135"/>
                    <a:pt x="1582796" y="236745"/>
                    <a:pt x="1574973" y="244567"/>
                  </a:cubicBezTo>
                  <a:cubicBezTo>
                    <a:pt x="1567151" y="252390"/>
                    <a:pt x="1556541" y="256784"/>
                    <a:pt x="1545479" y="256784"/>
                  </a:cubicBezTo>
                  <a:lnTo>
                    <a:pt x="41712" y="256784"/>
                  </a:lnTo>
                  <a:cubicBezTo>
                    <a:pt x="30649" y="256784"/>
                    <a:pt x="20040" y="252390"/>
                    <a:pt x="12217" y="244567"/>
                  </a:cubicBezTo>
                  <a:cubicBezTo>
                    <a:pt x="4395" y="236745"/>
                    <a:pt x="0" y="226135"/>
                    <a:pt x="0" y="215073"/>
                  </a:cubicBezTo>
                  <a:lnTo>
                    <a:pt x="0" y="41712"/>
                  </a:lnTo>
                  <a:cubicBezTo>
                    <a:pt x="0" y="30649"/>
                    <a:pt x="4395" y="20040"/>
                    <a:pt x="12217" y="12217"/>
                  </a:cubicBezTo>
                  <a:cubicBezTo>
                    <a:pt x="20040" y="4395"/>
                    <a:pt x="30649" y="0"/>
                    <a:pt x="41712" y="0"/>
                  </a:cubicBezTo>
                  <a:close/>
                </a:path>
              </a:pathLst>
            </a:custGeom>
            <a:solidFill>
              <a:srgbClr val="C835D4"/>
            </a:solidFill>
          </p:spPr>
        </p:sp>
        <p:sp>
          <p:nvSpPr>
            <p:cNvPr name="TextBox 13" id="13"/>
            <p:cNvSpPr txBox="true"/>
            <p:nvPr/>
          </p:nvSpPr>
          <p:spPr>
            <a:xfrm>
              <a:off x="0" y="-57150"/>
              <a:ext cx="1587190" cy="313934"/>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6365683" y="2670421"/>
            <a:ext cx="8667750" cy="1489820"/>
          </a:xfrm>
          <a:prstGeom prst="rect">
            <a:avLst/>
          </a:prstGeom>
        </p:spPr>
        <p:txBody>
          <a:bodyPr anchor="t" rtlCol="false" tIns="0" lIns="0" bIns="0" rIns="0">
            <a:spAutoFit/>
          </a:bodyPr>
          <a:lstStyle/>
          <a:p>
            <a:pPr algn="l" marL="452452" indent="-226226" lvl="1">
              <a:lnSpc>
                <a:spcPts val="2933"/>
              </a:lnSpc>
              <a:buFont typeface="Arial"/>
              <a:buChar char="•"/>
            </a:pPr>
            <a:r>
              <a:rPr lang="en-US" sz="2095">
                <a:solidFill>
                  <a:srgbClr val="1F1F37"/>
                </a:solidFill>
                <a:latin typeface="Public Sans"/>
              </a:rPr>
              <a:t>Capture keystrokes in real-time.</a:t>
            </a:r>
          </a:p>
          <a:p>
            <a:pPr algn="l" marL="452452" indent="-226226" lvl="1">
              <a:lnSpc>
                <a:spcPts val="2933"/>
              </a:lnSpc>
              <a:buFont typeface="Arial"/>
              <a:buChar char="•"/>
            </a:pPr>
            <a:r>
              <a:rPr lang="en-US" sz="2095">
                <a:solidFill>
                  <a:srgbClr val="1F1F37"/>
                </a:solidFill>
                <a:latin typeface="Public Sans"/>
              </a:rPr>
              <a:t>Record keystrokes in a log file.</a:t>
            </a:r>
          </a:p>
          <a:p>
            <a:pPr algn="l" marL="452452" indent="-226226" lvl="1">
              <a:lnSpc>
                <a:spcPts val="2933"/>
              </a:lnSpc>
              <a:buFont typeface="Arial"/>
              <a:buChar char="•"/>
            </a:pPr>
            <a:r>
              <a:rPr lang="en-US" sz="2095">
                <a:solidFill>
                  <a:srgbClr val="1F1F37"/>
                </a:solidFill>
                <a:latin typeface="Public Sans"/>
              </a:rPr>
              <a:t>Operate stealthily to avoid detection.</a:t>
            </a:r>
          </a:p>
          <a:p>
            <a:pPr algn="l">
              <a:lnSpc>
                <a:spcPts val="2933"/>
              </a:lnSpc>
            </a:pPr>
          </a:p>
        </p:txBody>
      </p:sp>
      <p:sp>
        <p:nvSpPr>
          <p:cNvPr name="TextBox 15" id="15"/>
          <p:cNvSpPr txBox="true"/>
          <p:nvPr/>
        </p:nvSpPr>
        <p:spPr>
          <a:xfrm rot="0">
            <a:off x="6340498" y="4626966"/>
            <a:ext cx="8667750" cy="1118345"/>
          </a:xfrm>
          <a:prstGeom prst="rect">
            <a:avLst/>
          </a:prstGeom>
        </p:spPr>
        <p:txBody>
          <a:bodyPr anchor="t" rtlCol="false" tIns="0" lIns="0" bIns="0" rIns="0">
            <a:spAutoFit/>
          </a:bodyPr>
          <a:lstStyle/>
          <a:p>
            <a:pPr algn="l" marL="452452" indent="-226226" lvl="1">
              <a:lnSpc>
                <a:spcPts val="2933"/>
              </a:lnSpc>
              <a:buFont typeface="Arial"/>
              <a:buChar char="•"/>
            </a:pPr>
            <a:r>
              <a:rPr lang="en-US" sz="2095">
                <a:solidFill>
                  <a:srgbClr val="1F1F37"/>
                </a:solidFill>
                <a:latin typeface="Public Sans"/>
              </a:rPr>
              <a:t>Periodically capture and save screenshots.</a:t>
            </a:r>
          </a:p>
          <a:p>
            <a:pPr algn="l" marL="452452" indent="-226226" lvl="1">
              <a:lnSpc>
                <a:spcPts val="2933"/>
              </a:lnSpc>
              <a:buFont typeface="Arial"/>
              <a:buChar char="•"/>
            </a:pPr>
            <a:r>
              <a:rPr lang="en-US" sz="2095">
                <a:solidFill>
                  <a:srgbClr val="1F1F37"/>
                </a:solidFill>
                <a:latin typeface="Public Sans"/>
              </a:rPr>
              <a:t>Timestamp screenshots for chronological organization.</a:t>
            </a:r>
          </a:p>
          <a:p>
            <a:pPr algn="l">
              <a:lnSpc>
                <a:spcPts val="2933"/>
              </a:lnSpc>
            </a:pPr>
          </a:p>
        </p:txBody>
      </p:sp>
      <p:sp>
        <p:nvSpPr>
          <p:cNvPr name="TextBox 16" id="16"/>
          <p:cNvSpPr txBox="true"/>
          <p:nvPr/>
        </p:nvSpPr>
        <p:spPr>
          <a:xfrm rot="0">
            <a:off x="1295425" y="2698099"/>
            <a:ext cx="4392138" cy="560070"/>
          </a:xfrm>
          <a:prstGeom prst="rect">
            <a:avLst/>
          </a:prstGeom>
        </p:spPr>
        <p:txBody>
          <a:bodyPr anchor="t" rtlCol="false" tIns="0" lIns="0" bIns="0" rIns="0">
            <a:spAutoFit/>
          </a:bodyPr>
          <a:lstStyle/>
          <a:p>
            <a:pPr algn="ctr">
              <a:lnSpc>
                <a:spcPts val="3779"/>
              </a:lnSpc>
            </a:pPr>
            <a:r>
              <a:rPr lang="en-US" sz="2700">
                <a:solidFill>
                  <a:srgbClr val="F6F3F1"/>
                </a:solidFill>
                <a:latin typeface="Mont Bold"/>
              </a:rPr>
              <a:t>  KEYSTROKE LOGGER</a:t>
            </a:r>
          </a:p>
        </p:txBody>
      </p:sp>
      <p:sp>
        <p:nvSpPr>
          <p:cNvPr name="TextBox 17" id="17"/>
          <p:cNvSpPr txBox="true"/>
          <p:nvPr/>
        </p:nvSpPr>
        <p:spPr>
          <a:xfrm rot="0">
            <a:off x="1303713" y="4591483"/>
            <a:ext cx="4722064" cy="543560"/>
          </a:xfrm>
          <a:prstGeom prst="rect">
            <a:avLst/>
          </a:prstGeom>
        </p:spPr>
        <p:txBody>
          <a:bodyPr anchor="t" rtlCol="false" tIns="0" lIns="0" bIns="0" rIns="0">
            <a:spAutoFit/>
          </a:bodyPr>
          <a:lstStyle/>
          <a:p>
            <a:pPr algn="ctr">
              <a:lnSpc>
                <a:spcPts val="3640"/>
              </a:lnSpc>
            </a:pPr>
            <a:r>
              <a:rPr lang="en-US" sz="2600">
                <a:solidFill>
                  <a:srgbClr val="F6F3F1"/>
                </a:solidFill>
                <a:latin typeface="Mont Bold"/>
              </a:rPr>
              <a:t>SCREEN CAPTURE MODULE</a:t>
            </a:r>
          </a:p>
        </p:txBody>
      </p:sp>
      <p:grpSp>
        <p:nvGrpSpPr>
          <p:cNvPr name="Group 18" id="18"/>
          <p:cNvGrpSpPr/>
          <p:nvPr/>
        </p:nvGrpSpPr>
        <p:grpSpPr>
          <a:xfrm rot="0">
            <a:off x="1294579" y="6259256"/>
            <a:ext cx="4640129" cy="710824"/>
            <a:chOff x="0" y="0"/>
            <a:chExt cx="1587190" cy="243143"/>
          </a:xfrm>
        </p:grpSpPr>
        <p:sp>
          <p:nvSpPr>
            <p:cNvPr name="Freeform 19" id="19"/>
            <p:cNvSpPr/>
            <p:nvPr/>
          </p:nvSpPr>
          <p:spPr>
            <a:xfrm flipH="false" flipV="false" rot="0">
              <a:off x="0" y="0"/>
              <a:ext cx="1587190" cy="243143"/>
            </a:xfrm>
            <a:custGeom>
              <a:avLst/>
              <a:gdLst/>
              <a:ahLst/>
              <a:cxnLst/>
              <a:rect r="r" b="b" t="t" l="l"/>
              <a:pathLst>
                <a:path h="243143" w="1587190">
                  <a:moveTo>
                    <a:pt x="41712" y="0"/>
                  </a:moveTo>
                  <a:lnTo>
                    <a:pt x="1545479" y="0"/>
                  </a:lnTo>
                  <a:cubicBezTo>
                    <a:pt x="1556541" y="0"/>
                    <a:pt x="1567151" y="4395"/>
                    <a:pt x="1574973" y="12217"/>
                  </a:cubicBezTo>
                  <a:cubicBezTo>
                    <a:pt x="1582796" y="20040"/>
                    <a:pt x="1587190" y="30649"/>
                    <a:pt x="1587190" y="41712"/>
                  </a:cubicBezTo>
                  <a:lnTo>
                    <a:pt x="1587190" y="201431"/>
                  </a:lnTo>
                  <a:cubicBezTo>
                    <a:pt x="1587190" y="212493"/>
                    <a:pt x="1582796" y="223103"/>
                    <a:pt x="1574973" y="230925"/>
                  </a:cubicBezTo>
                  <a:cubicBezTo>
                    <a:pt x="1567151" y="238748"/>
                    <a:pt x="1556541" y="243143"/>
                    <a:pt x="1545479" y="243143"/>
                  </a:cubicBezTo>
                  <a:lnTo>
                    <a:pt x="41712" y="243143"/>
                  </a:lnTo>
                  <a:cubicBezTo>
                    <a:pt x="30649" y="243143"/>
                    <a:pt x="20040" y="238748"/>
                    <a:pt x="12217" y="230925"/>
                  </a:cubicBezTo>
                  <a:cubicBezTo>
                    <a:pt x="4395" y="223103"/>
                    <a:pt x="0" y="212493"/>
                    <a:pt x="0" y="201431"/>
                  </a:cubicBezTo>
                  <a:lnTo>
                    <a:pt x="0" y="41712"/>
                  </a:lnTo>
                  <a:cubicBezTo>
                    <a:pt x="0" y="30649"/>
                    <a:pt x="4395" y="20040"/>
                    <a:pt x="12217" y="12217"/>
                  </a:cubicBezTo>
                  <a:cubicBezTo>
                    <a:pt x="20040" y="4395"/>
                    <a:pt x="30649" y="0"/>
                    <a:pt x="41712" y="0"/>
                  </a:cubicBezTo>
                  <a:close/>
                </a:path>
              </a:pathLst>
            </a:custGeom>
            <a:solidFill>
              <a:srgbClr val="E61FC0"/>
            </a:solidFill>
          </p:spPr>
        </p:sp>
        <p:sp>
          <p:nvSpPr>
            <p:cNvPr name="TextBox 20" id="20"/>
            <p:cNvSpPr txBox="true"/>
            <p:nvPr/>
          </p:nvSpPr>
          <p:spPr>
            <a:xfrm>
              <a:off x="0" y="-57150"/>
              <a:ext cx="1587190" cy="300293"/>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1294579" y="8130076"/>
            <a:ext cx="4640129" cy="750706"/>
            <a:chOff x="0" y="0"/>
            <a:chExt cx="1587190" cy="256784"/>
          </a:xfrm>
        </p:grpSpPr>
        <p:sp>
          <p:nvSpPr>
            <p:cNvPr name="Freeform 22" id="22"/>
            <p:cNvSpPr/>
            <p:nvPr/>
          </p:nvSpPr>
          <p:spPr>
            <a:xfrm flipH="false" flipV="false" rot="0">
              <a:off x="0" y="0"/>
              <a:ext cx="1587190" cy="256784"/>
            </a:xfrm>
            <a:custGeom>
              <a:avLst/>
              <a:gdLst/>
              <a:ahLst/>
              <a:cxnLst/>
              <a:rect r="r" b="b" t="t" l="l"/>
              <a:pathLst>
                <a:path h="256784" w="1587190">
                  <a:moveTo>
                    <a:pt x="41712" y="0"/>
                  </a:moveTo>
                  <a:lnTo>
                    <a:pt x="1545479" y="0"/>
                  </a:lnTo>
                  <a:cubicBezTo>
                    <a:pt x="1556541" y="0"/>
                    <a:pt x="1567151" y="4395"/>
                    <a:pt x="1574973" y="12217"/>
                  </a:cubicBezTo>
                  <a:cubicBezTo>
                    <a:pt x="1582796" y="20040"/>
                    <a:pt x="1587190" y="30649"/>
                    <a:pt x="1587190" y="41712"/>
                  </a:cubicBezTo>
                  <a:lnTo>
                    <a:pt x="1587190" y="215073"/>
                  </a:lnTo>
                  <a:cubicBezTo>
                    <a:pt x="1587190" y="226135"/>
                    <a:pt x="1582796" y="236745"/>
                    <a:pt x="1574973" y="244567"/>
                  </a:cubicBezTo>
                  <a:cubicBezTo>
                    <a:pt x="1567151" y="252390"/>
                    <a:pt x="1556541" y="256784"/>
                    <a:pt x="1545479" y="256784"/>
                  </a:cubicBezTo>
                  <a:lnTo>
                    <a:pt x="41712" y="256784"/>
                  </a:lnTo>
                  <a:cubicBezTo>
                    <a:pt x="30649" y="256784"/>
                    <a:pt x="20040" y="252390"/>
                    <a:pt x="12217" y="244567"/>
                  </a:cubicBezTo>
                  <a:cubicBezTo>
                    <a:pt x="4395" y="236745"/>
                    <a:pt x="0" y="226135"/>
                    <a:pt x="0" y="215073"/>
                  </a:cubicBezTo>
                  <a:lnTo>
                    <a:pt x="0" y="41712"/>
                  </a:lnTo>
                  <a:cubicBezTo>
                    <a:pt x="0" y="30649"/>
                    <a:pt x="4395" y="20040"/>
                    <a:pt x="12217" y="12217"/>
                  </a:cubicBezTo>
                  <a:cubicBezTo>
                    <a:pt x="20040" y="4395"/>
                    <a:pt x="30649" y="0"/>
                    <a:pt x="41712" y="0"/>
                  </a:cubicBezTo>
                  <a:close/>
                </a:path>
              </a:pathLst>
            </a:custGeom>
            <a:solidFill>
              <a:srgbClr val="C835D4"/>
            </a:solidFill>
          </p:spPr>
        </p:sp>
        <p:sp>
          <p:nvSpPr>
            <p:cNvPr name="TextBox 23" id="23"/>
            <p:cNvSpPr txBox="true"/>
            <p:nvPr/>
          </p:nvSpPr>
          <p:spPr>
            <a:xfrm>
              <a:off x="0" y="-57150"/>
              <a:ext cx="1587190" cy="313934"/>
            </a:xfrm>
            <a:prstGeom prst="rect">
              <a:avLst/>
            </a:prstGeom>
          </p:spPr>
          <p:txBody>
            <a:bodyPr anchor="ctr" rtlCol="false" tIns="50800" lIns="50800" bIns="50800" rIns="50800"/>
            <a:lstStyle/>
            <a:p>
              <a:pPr algn="ctr">
                <a:lnSpc>
                  <a:spcPts val="2940"/>
                </a:lnSpc>
              </a:pPr>
            </a:p>
          </p:txBody>
        </p:sp>
      </p:grpSp>
      <p:sp>
        <p:nvSpPr>
          <p:cNvPr name="TextBox 24" id="24"/>
          <p:cNvSpPr txBox="true"/>
          <p:nvPr/>
        </p:nvSpPr>
        <p:spPr>
          <a:xfrm rot="0">
            <a:off x="6364837" y="6097331"/>
            <a:ext cx="8667750" cy="1489820"/>
          </a:xfrm>
          <a:prstGeom prst="rect">
            <a:avLst/>
          </a:prstGeom>
        </p:spPr>
        <p:txBody>
          <a:bodyPr anchor="t" rtlCol="false" tIns="0" lIns="0" bIns="0" rIns="0">
            <a:spAutoFit/>
          </a:bodyPr>
          <a:lstStyle/>
          <a:p>
            <a:pPr algn="l" marL="452452" indent="-226226" lvl="1">
              <a:lnSpc>
                <a:spcPts val="2933"/>
              </a:lnSpc>
              <a:buFont typeface="Arial"/>
              <a:buChar char="•"/>
            </a:pPr>
            <a:r>
              <a:rPr lang="en-US" sz="2095">
                <a:solidFill>
                  <a:srgbClr val="1F1F37"/>
                </a:solidFill>
                <a:latin typeface="Public Sans"/>
              </a:rPr>
              <a:t>Package and compress captured data.</a:t>
            </a:r>
          </a:p>
          <a:p>
            <a:pPr algn="l" marL="452452" indent="-226226" lvl="1">
              <a:lnSpc>
                <a:spcPts val="2933"/>
              </a:lnSpc>
              <a:buFont typeface="Arial"/>
              <a:buChar char="•"/>
            </a:pPr>
            <a:r>
              <a:rPr lang="en-US" sz="2095">
                <a:solidFill>
                  <a:srgbClr val="1F1F37"/>
                </a:solidFill>
                <a:latin typeface="Public Sans"/>
              </a:rPr>
              <a:t>Transmit data securely over the internet.</a:t>
            </a:r>
          </a:p>
          <a:p>
            <a:pPr algn="l" marL="452452" indent="-226226" lvl="1">
              <a:lnSpc>
                <a:spcPts val="2933"/>
              </a:lnSpc>
              <a:buFont typeface="Arial"/>
              <a:buChar char="•"/>
            </a:pPr>
            <a:r>
              <a:rPr lang="en-US" sz="2095">
                <a:solidFill>
                  <a:srgbClr val="1F1F37"/>
                </a:solidFill>
                <a:latin typeface="Public Sans"/>
              </a:rPr>
              <a:t>Encrypt data to ensure confidentiality.</a:t>
            </a:r>
          </a:p>
          <a:p>
            <a:pPr algn="l">
              <a:lnSpc>
                <a:spcPts val="2933"/>
              </a:lnSpc>
            </a:pPr>
          </a:p>
        </p:txBody>
      </p:sp>
      <p:sp>
        <p:nvSpPr>
          <p:cNvPr name="TextBox 25" id="25"/>
          <p:cNvSpPr txBox="true"/>
          <p:nvPr/>
        </p:nvSpPr>
        <p:spPr>
          <a:xfrm rot="0">
            <a:off x="6364837" y="8072926"/>
            <a:ext cx="8667750" cy="1118345"/>
          </a:xfrm>
          <a:prstGeom prst="rect">
            <a:avLst/>
          </a:prstGeom>
        </p:spPr>
        <p:txBody>
          <a:bodyPr anchor="t" rtlCol="false" tIns="0" lIns="0" bIns="0" rIns="0">
            <a:spAutoFit/>
          </a:bodyPr>
          <a:lstStyle/>
          <a:p>
            <a:pPr algn="l" marL="452452" indent="-226226" lvl="1">
              <a:lnSpc>
                <a:spcPts val="2933"/>
              </a:lnSpc>
              <a:buFont typeface="Arial"/>
              <a:buChar char="•"/>
            </a:pPr>
            <a:r>
              <a:rPr lang="en-US" sz="2095">
                <a:solidFill>
                  <a:srgbClr val="1F1F37"/>
                </a:solidFill>
                <a:latin typeface="Public Sans"/>
              </a:rPr>
              <a:t>Execute commands from a remote attacker.</a:t>
            </a:r>
          </a:p>
          <a:p>
            <a:pPr algn="l" marL="452452" indent="-226226" lvl="1">
              <a:lnSpc>
                <a:spcPts val="2933"/>
              </a:lnSpc>
              <a:buFont typeface="Arial"/>
              <a:buChar char="•"/>
            </a:pPr>
            <a:r>
              <a:rPr lang="en-US" sz="2095">
                <a:solidFill>
                  <a:srgbClr val="1F1F37"/>
                </a:solidFill>
                <a:latin typeface="Public Sans"/>
              </a:rPr>
              <a:t>Handle responses and errors gracefully.</a:t>
            </a:r>
          </a:p>
          <a:p>
            <a:pPr algn="l">
              <a:lnSpc>
                <a:spcPts val="2933"/>
              </a:lnSpc>
            </a:pPr>
          </a:p>
        </p:txBody>
      </p:sp>
      <p:sp>
        <p:nvSpPr>
          <p:cNvPr name="TextBox 26" id="26"/>
          <p:cNvSpPr txBox="true"/>
          <p:nvPr/>
        </p:nvSpPr>
        <p:spPr>
          <a:xfrm rot="0">
            <a:off x="822523" y="6320028"/>
            <a:ext cx="5584242" cy="465455"/>
          </a:xfrm>
          <a:prstGeom prst="rect">
            <a:avLst/>
          </a:prstGeom>
        </p:spPr>
        <p:txBody>
          <a:bodyPr anchor="t" rtlCol="false" tIns="0" lIns="0" bIns="0" rIns="0">
            <a:spAutoFit/>
          </a:bodyPr>
          <a:lstStyle/>
          <a:p>
            <a:pPr algn="ctr">
              <a:lnSpc>
                <a:spcPts val="3220"/>
              </a:lnSpc>
            </a:pPr>
            <a:r>
              <a:rPr lang="en-US" sz="2300">
                <a:solidFill>
                  <a:srgbClr val="F6F3F1"/>
                </a:solidFill>
                <a:latin typeface="Mont Bold"/>
              </a:rPr>
              <a:t>DATA TRANSMISSION MODULE</a:t>
            </a:r>
          </a:p>
        </p:txBody>
      </p:sp>
      <p:sp>
        <p:nvSpPr>
          <p:cNvPr name="TextBox 27" id="27"/>
          <p:cNvSpPr txBox="true"/>
          <p:nvPr/>
        </p:nvSpPr>
        <p:spPr>
          <a:xfrm rot="0">
            <a:off x="890482" y="8189280"/>
            <a:ext cx="5450016" cy="508000"/>
          </a:xfrm>
          <a:prstGeom prst="rect">
            <a:avLst/>
          </a:prstGeom>
        </p:spPr>
        <p:txBody>
          <a:bodyPr anchor="t" rtlCol="false" tIns="0" lIns="0" bIns="0" rIns="0">
            <a:spAutoFit/>
          </a:bodyPr>
          <a:lstStyle/>
          <a:p>
            <a:pPr algn="ctr">
              <a:lnSpc>
                <a:spcPts val="3500"/>
              </a:lnSpc>
            </a:pPr>
            <a:r>
              <a:rPr lang="en-US" sz="2500">
                <a:solidFill>
                  <a:srgbClr val="F6F3F1"/>
                </a:solidFill>
                <a:latin typeface="Mont Bold"/>
              </a:rPr>
              <a:t>REMOTE CONTROL MODULE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3254491">
            <a:off x="6751611" y="3070496"/>
            <a:ext cx="17892569" cy="5099382"/>
          </a:xfrm>
          <a:custGeom>
            <a:avLst/>
            <a:gdLst/>
            <a:ahLst/>
            <a:cxnLst/>
            <a:rect r="r" b="b" t="t" l="l"/>
            <a:pathLst>
              <a:path h="5099382" w="17892569">
                <a:moveTo>
                  <a:pt x="0" y="0"/>
                </a:moveTo>
                <a:lnTo>
                  <a:pt x="17892569" y="0"/>
                </a:lnTo>
                <a:lnTo>
                  <a:pt x="17892569" y="5099382"/>
                </a:lnTo>
                <a:lnTo>
                  <a:pt x="0" y="5099382"/>
                </a:lnTo>
                <a:lnTo>
                  <a:pt x="0" y="0"/>
                </a:lnTo>
                <a:close/>
              </a:path>
            </a:pathLst>
          </a:custGeom>
          <a:blipFill>
            <a:blip r:embed="rId2"/>
            <a:stretch>
              <a:fillRect l="0" t="0" r="0" b="0"/>
            </a:stretch>
          </a:blipFill>
        </p:spPr>
      </p:sp>
      <p:sp>
        <p:nvSpPr>
          <p:cNvPr name="Freeform 3" id="3"/>
          <p:cNvSpPr/>
          <p:nvPr/>
        </p:nvSpPr>
        <p:spPr>
          <a:xfrm flipH="true" flipV="false" rot="0">
            <a:off x="1028700" y="2489835"/>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1028716" y="9114389"/>
            <a:ext cx="5162607" cy="14966"/>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6054911" y="8985444"/>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952082" y="1507437"/>
            <a:ext cx="8191918" cy="623046"/>
          </a:xfrm>
          <a:prstGeom prst="rect">
            <a:avLst/>
          </a:prstGeom>
        </p:spPr>
        <p:txBody>
          <a:bodyPr anchor="t" rtlCol="false" tIns="0" lIns="0" bIns="0" rIns="0">
            <a:spAutoFit/>
          </a:bodyPr>
          <a:lstStyle/>
          <a:p>
            <a:pPr algn="l" marL="0" indent="0" lvl="0">
              <a:lnSpc>
                <a:spcPts val="5033"/>
              </a:lnSpc>
              <a:spcBef>
                <a:spcPct val="0"/>
              </a:spcBef>
            </a:pPr>
            <a:r>
              <a:rPr lang="en-US" sz="3595" strike="noStrike" u="none">
                <a:solidFill>
                  <a:srgbClr val="1F1F37"/>
                </a:solidFill>
                <a:latin typeface="Public Sans"/>
              </a:rPr>
              <a:t>TOOLS AND DEVELOPMENT PHASES</a:t>
            </a:r>
          </a:p>
        </p:txBody>
      </p:sp>
      <p:sp>
        <p:nvSpPr>
          <p:cNvPr name="Freeform 7" id="7"/>
          <p:cNvSpPr/>
          <p:nvPr/>
        </p:nvSpPr>
        <p:spPr>
          <a:xfrm flipH="false" flipV="false" rot="3254491">
            <a:off x="-6208598" y="7228770"/>
            <a:ext cx="17892569" cy="5099382"/>
          </a:xfrm>
          <a:custGeom>
            <a:avLst/>
            <a:gdLst/>
            <a:ahLst/>
            <a:cxnLst/>
            <a:rect r="r" b="b" t="t" l="l"/>
            <a:pathLst>
              <a:path h="5099382" w="17892569">
                <a:moveTo>
                  <a:pt x="0" y="0"/>
                </a:moveTo>
                <a:lnTo>
                  <a:pt x="17892568" y="0"/>
                </a:lnTo>
                <a:lnTo>
                  <a:pt x="17892568" y="5099382"/>
                </a:lnTo>
                <a:lnTo>
                  <a:pt x="0" y="5099382"/>
                </a:lnTo>
                <a:lnTo>
                  <a:pt x="0" y="0"/>
                </a:lnTo>
                <a:close/>
              </a:path>
            </a:pathLst>
          </a:custGeom>
          <a:blipFill>
            <a:blip r:embed="rId2"/>
            <a:stretch>
              <a:fillRect l="0" t="0" r="0" b="0"/>
            </a:stretch>
          </a:blipFill>
        </p:spPr>
      </p:sp>
      <p:sp>
        <p:nvSpPr>
          <p:cNvPr name="TextBox 8" id="8"/>
          <p:cNvSpPr txBox="true"/>
          <p:nvPr/>
        </p:nvSpPr>
        <p:spPr>
          <a:xfrm rot="0">
            <a:off x="952082" y="3758229"/>
            <a:ext cx="12119014" cy="2184511"/>
          </a:xfrm>
          <a:prstGeom prst="rect">
            <a:avLst/>
          </a:prstGeom>
        </p:spPr>
        <p:txBody>
          <a:bodyPr anchor="t" rtlCol="false" tIns="0" lIns="0" bIns="0" rIns="0">
            <a:spAutoFit/>
          </a:bodyPr>
          <a:lstStyle/>
          <a:p>
            <a:pPr algn="l" marL="0" indent="0" lvl="0">
              <a:lnSpc>
                <a:spcPts val="3493"/>
              </a:lnSpc>
              <a:spcBef>
                <a:spcPct val="0"/>
              </a:spcBef>
            </a:pPr>
            <a:r>
              <a:rPr lang="en-US" sz="2495">
                <a:solidFill>
                  <a:srgbClr val="1F1F37"/>
                </a:solidFill>
                <a:latin typeface="Public Sans"/>
              </a:rPr>
              <a:t>Given their ability to secretly record keystrokes and compromise critical data, keyloggers pose a serious danger to cybersecurity. </a:t>
            </a:r>
            <a:r>
              <a:rPr lang="en-US" sz="2495" strike="noStrike" u="none">
                <a:solidFill>
                  <a:srgbClr val="1F1F37"/>
                </a:solidFill>
                <a:latin typeface="Public Sans"/>
              </a:rPr>
              <a:t>The primary objective of our project is to construct a functional keylogger. By doing so, we seek to gain insights into its mechanisms and behavior, facilitating the development of effective countermeasures against such malicious software.</a:t>
            </a:r>
          </a:p>
        </p:txBody>
      </p:sp>
      <p:sp>
        <p:nvSpPr>
          <p:cNvPr name="TextBox 9" id="9"/>
          <p:cNvSpPr txBox="true"/>
          <p:nvPr/>
        </p:nvSpPr>
        <p:spPr>
          <a:xfrm rot="0">
            <a:off x="1251012" y="2868599"/>
            <a:ext cx="2973348" cy="689087"/>
          </a:xfrm>
          <a:prstGeom prst="rect">
            <a:avLst/>
          </a:prstGeom>
        </p:spPr>
        <p:txBody>
          <a:bodyPr anchor="t" rtlCol="false" tIns="0" lIns="0" bIns="0" rIns="0">
            <a:spAutoFit/>
          </a:bodyPr>
          <a:lstStyle/>
          <a:p>
            <a:pPr algn="l" marL="0" indent="0" lvl="0">
              <a:lnSpc>
                <a:spcPts val="5593"/>
              </a:lnSpc>
              <a:spcBef>
                <a:spcPct val="0"/>
              </a:spcBef>
            </a:pPr>
            <a:r>
              <a:rPr lang="en-US" sz="3995" strike="noStrike" u="none">
                <a:solidFill>
                  <a:srgbClr val="1F1F37"/>
                </a:solidFill>
                <a:latin typeface="Public Sans"/>
              </a:rPr>
              <a:t>Project goal </a:t>
            </a:r>
          </a:p>
        </p:txBody>
      </p:sp>
      <p:sp>
        <p:nvSpPr>
          <p:cNvPr name="TextBox 10" id="10"/>
          <p:cNvSpPr txBox="true"/>
          <p:nvPr/>
        </p:nvSpPr>
        <p:spPr>
          <a:xfrm rot="0">
            <a:off x="952082" y="6800934"/>
            <a:ext cx="17259300" cy="2184511"/>
          </a:xfrm>
          <a:prstGeom prst="rect">
            <a:avLst/>
          </a:prstGeom>
        </p:spPr>
        <p:txBody>
          <a:bodyPr anchor="t" rtlCol="false" tIns="0" lIns="0" bIns="0" rIns="0">
            <a:spAutoFit/>
          </a:bodyPr>
          <a:lstStyle/>
          <a:p>
            <a:pPr algn="l" marL="0" indent="0" lvl="0">
              <a:lnSpc>
                <a:spcPts val="3493"/>
              </a:lnSpc>
              <a:spcBef>
                <a:spcPct val="0"/>
              </a:spcBef>
            </a:pPr>
            <a:r>
              <a:rPr lang="en-US" sz="2495" strike="noStrike" u="none">
                <a:solidFill>
                  <a:srgbClr val="1F1F37"/>
                </a:solidFill>
                <a:latin typeface="Public Sans"/>
              </a:rPr>
              <a:t>Our project involves the creation of a functional keylogger aimed at capturing keystrokes and screen activity covertly. It will encompass the development, testing, and documentation of the keylogger software, focusing on its core functionalities such as keystroke logging, screen capturing, data transmission, concealment techniques, and remote control capabilities. The project's scope extends to conducting thorough analysis and research into keylogging techniques and countermeasures, ensuring ethical and legal compliance throughout the process.</a:t>
            </a:r>
          </a:p>
        </p:txBody>
      </p:sp>
      <p:sp>
        <p:nvSpPr>
          <p:cNvPr name="TextBox 11" id="11"/>
          <p:cNvSpPr txBox="true"/>
          <p:nvPr/>
        </p:nvSpPr>
        <p:spPr>
          <a:xfrm rot="0">
            <a:off x="1251012" y="5857014"/>
            <a:ext cx="1487760" cy="689087"/>
          </a:xfrm>
          <a:prstGeom prst="rect">
            <a:avLst/>
          </a:prstGeom>
        </p:spPr>
        <p:txBody>
          <a:bodyPr anchor="t" rtlCol="false" tIns="0" lIns="0" bIns="0" rIns="0">
            <a:spAutoFit/>
          </a:bodyPr>
          <a:lstStyle/>
          <a:p>
            <a:pPr algn="l" marL="0" indent="0" lvl="0">
              <a:lnSpc>
                <a:spcPts val="5593"/>
              </a:lnSpc>
              <a:spcBef>
                <a:spcPct val="0"/>
              </a:spcBef>
            </a:pPr>
            <a:r>
              <a:rPr lang="en-US" sz="3995">
                <a:solidFill>
                  <a:srgbClr val="1F1F37"/>
                </a:solidFill>
                <a:latin typeface="Public Sans"/>
              </a:rPr>
              <a:t>Scope</a:t>
            </a:r>
          </a:p>
        </p:txBody>
      </p:sp>
    </p:spTree>
  </p:cSld>
  <p:clrMapOvr>
    <a:masterClrMapping/>
  </p:clrMapOvr>
  <p:transition spd="fast">
    <p:cover dir="u"/>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3254491">
            <a:off x="6751611" y="3070496"/>
            <a:ext cx="17892569" cy="5099382"/>
          </a:xfrm>
          <a:custGeom>
            <a:avLst/>
            <a:gdLst/>
            <a:ahLst/>
            <a:cxnLst/>
            <a:rect r="r" b="b" t="t" l="l"/>
            <a:pathLst>
              <a:path h="5099382" w="17892569">
                <a:moveTo>
                  <a:pt x="0" y="0"/>
                </a:moveTo>
                <a:lnTo>
                  <a:pt x="17892569" y="0"/>
                </a:lnTo>
                <a:lnTo>
                  <a:pt x="17892569" y="5099382"/>
                </a:lnTo>
                <a:lnTo>
                  <a:pt x="0" y="5099382"/>
                </a:lnTo>
                <a:lnTo>
                  <a:pt x="0" y="0"/>
                </a:lnTo>
                <a:close/>
              </a:path>
            </a:pathLst>
          </a:custGeom>
          <a:blipFill>
            <a:blip r:embed="rId2"/>
            <a:stretch>
              <a:fillRect l="0" t="0" r="0" b="0"/>
            </a:stretch>
          </a:blipFill>
        </p:spPr>
      </p:sp>
      <p:sp>
        <p:nvSpPr>
          <p:cNvPr name="AutoShape 3" id="3"/>
          <p:cNvSpPr/>
          <p:nvPr/>
        </p:nvSpPr>
        <p:spPr>
          <a:xfrm flipV="true">
            <a:off x="1028716" y="9114389"/>
            <a:ext cx="5162607" cy="14966"/>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6054911" y="8985444"/>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52082" y="1843018"/>
            <a:ext cx="8191918" cy="689087"/>
          </a:xfrm>
          <a:prstGeom prst="rect">
            <a:avLst/>
          </a:prstGeom>
        </p:spPr>
        <p:txBody>
          <a:bodyPr anchor="t" rtlCol="false" tIns="0" lIns="0" bIns="0" rIns="0">
            <a:spAutoFit/>
          </a:bodyPr>
          <a:lstStyle/>
          <a:p>
            <a:pPr algn="l" marL="0" indent="0" lvl="0">
              <a:lnSpc>
                <a:spcPts val="5593"/>
              </a:lnSpc>
              <a:spcBef>
                <a:spcPct val="0"/>
              </a:spcBef>
            </a:pPr>
            <a:r>
              <a:rPr lang="en-US" sz="3995" strike="noStrike" u="none">
                <a:solidFill>
                  <a:srgbClr val="1F1F37"/>
                </a:solidFill>
                <a:latin typeface="Public Sans"/>
              </a:rPr>
              <a:t>ENVIRONMENT AND TOOLS :</a:t>
            </a:r>
          </a:p>
        </p:txBody>
      </p:sp>
      <p:sp>
        <p:nvSpPr>
          <p:cNvPr name="Freeform 6" id="6"/>
          <p:cNvSpPr/>
          <p:nvPr/>
        </p:nvSpPr>
        <p:spPr>
          <a:xfrm flipH="false" flipV="false" rot="3254491">
            <a:off x="-6208598" y="7228770"/>
            <a:ext cx="17892569" cy="5099382"/>
          </a:xfrm>
          <a:custGeom>
            <a:avLst/>
            <a:gdLst/>
            <a:ahLst/>
            <a:cxnLst/>
            <a:rect r="r" b="b" t="t" l="l"/>
            <a:pathLst>
              <a:path h="5099382" w="17892569">
                <a:moveTo>
                  <a:pt x="0" y="0"/>
                </a:moveTo>
                <a:lnTo>
                  <a:pt x="17892568" y="0"/>
                </a:lnTo>
                <a:lnTo>
                  <a:pt x="17892568" y="5099382"/>
                </a:lnTo>
                <a:lnTo>
                  <a:pt x="0" y="5099382"/>
                </a:lnTo>
                <a:lnTo>
                  <a:pt x="0" y="0"/>
                </a:lnTo>
                <a:close/>
              </a:path>
            </a:pathLst>
          </a:custGeom>
          <a:blipFill>
            <a:blip r:embed="rId2"/>
            <a:stretch>
              <a:fillRect l="0" t="0" r="0" b="0"/>
            </a:stretch>
          </a:blipFill>
        </p:spPr>
      </p:sp>
      <p:sp>
        <p:nvSpPr>
          <p:cNvPr name="TextBox 7" id="7"/>
          <p:cNvSpPr txBox="true"/>
          <p:nvPr/>
        </p:nvSpPr>
        <p:spPr>
          <a:xfrm rot="0">
            <a:off x="952082" y="2869798"/>
            <a:ext cx="17335918" cy="2622661"/>
          </a:xfrm>
          <a:prstGeom prst="rect">
            <a:avLst/>
          </a:prstGeom>
        </p:spPr>
        <p:txBody>
          <a:bodyPr anchor="t" rtlCol="false" tIns="0" lIns="0" bIns="0" rIns="0">
            <a:spAutoFit/>
          </a:bodyPr>
          <a:lstStyle/>
          <a:p>
            <a:pPr algn="l" marL="0" indent="0" lvl="0">
              <a:lnSpc>
                <a:spcPts val="3493"/>
              </a:lnSpc>
              <a:spcBef>
                <a:spcPct val="0"/>
              </a:spcBef>
            </a:pPr>
            <a:r>
              <a:rPr lang="en-US" sz="2495" strike="noStrike" u="none">
                <a:solidFill>
                  <a:srgbClr val="1F1F37"/>
                </a:solidFill>
                <a:latin typeface="Public Sans"/>
              </a:rPr>
              <a:t>- We will use Visual Studio Code and PyCharm as our IDEs, alternating between these for efficient coding. GitHub will serve as our Version Control System, ensuring code integrity and facilitating teamwork. Python, chosen for its simplicity, will be our primary language, using libraries like pynput for keylogging implementation. The Windows API will help us access Microsoft Windows features, enabling task tracking and progress monitoring throughout development.</a:t>
            </a:r>
          </a:p>
          <a:p>
            <a:pPr algn="l" marL="0" indent="0" lvl="0">
              <a:lnSpc>
                <a:spcPts val="3493"/>
              </a:lnSpc>
              <a:spcBef>
                <a:spcPct val="0"/>
              </a:spcBef>
            </a:pPr>
          </a:p>
        </p:txBody>
      </p:sp>
      <p:sp>
        <p:nvSpPr>
          <p:cNvPr name="TextBox 8" id="8"/>
          <p:cNvSpPr txBox="true"/>
          <p:nvPr/>
        </p:nvSpPr>
        <p:spPr>
          <a:xfrm rot="0">
            <a:off x="1054425" y="6717029"/>
            <a:ext cx="14904169" cy="1746361"/>
          </a:xfrm>
          <a:prstGeom prst="rect">
            <a:avLst/>
          </a:prstGeom>
        </p:spPr>
        <p:txBody>
          <a:bodyPr anchor="t" rtlCol="false" tIns="0" lIns="0" bIns="0" rIns="0">
            <a:spAutoFit/>
          </a:bodyPr>
          <a:lstStyle/>
          <a:p>
            <a:pPr algn="l" marL="0" indent="0" lvl="0">
              <a:lnSpc>
                <a:spcPts val="3493"/>
              </a:lnSpc>
              <a:spcBef>
                <a:spcPct val="0"/>
              </a:spcBef>
            </a:pPr>
            <a:r>
              <a:rPr lang="en-US" sz="2495" strike="noStrike" u="none">
                <a:solidFill>
                  <a:srgbClr val="1F1F37"/>
                </a:solidFill>
                <a:latin typeface="Public Sans"/>
              </a:rPr>
              <a:t>1.Planning Phase: Understand keylogger functionality, Meetings, defining scope, setting milestones.</a:t>
            </a:r>
          </a:p>
          <a:p>
            <a:pPr algn="l" marL="0" indent="0" lvl="0">
              <a:lnSpc>
                <a:spcPts val="3493"/>
              </a:lnSpc>
              <a:spcBef>
                <a:spcPct val="0"/>
              </a:spcBef>
            </a:pPr>
            <a:r>
              <a:rPr lang="en-US" sz="2495" strike="noStrike" u="none">
                <a:solidFill>
                  <a:srgbClr val="1F1F37"/>
                </a:solidFill>
                <a:latin typeface="Public Sans"/>
              </a:rPr>
              <a:t>2.Development Phase: Implement keylogger features, Setup environment, coding (Python, LaTeX).</a:t>
            </a:r>
          </a:p>
          <a:p>
            <a:pPr algn="l" marL="0" indent="0" lvl="0">
              <a:lnSpc>
                <a:spcPts val="3493"/>
              </a:lnSpc>
              <a:spcBef>
                <a:spcPct val="0"/>
              </a:spcBef>
            </a:pPr>
            <a:r>
              <a:rPr lang="en-US" sz="2495" strike="noStrike" u="none">
                <a:solidFill>
                  <a:srgbClr val="1F1F37"/>
                </a:solidFill>
                <a:latin typeface="Public Sans"/>
              </a:rPr>
              <a:t>3.Testing Phase: Ensure robustness and functionality, Create test cases, fix bugs and system testing.</a:t>
            </a:r>
          </a:p>
          <a:p>
            <a:pPr algn="l" marL="0" indent="0" lvl="0">
              <a:lnSpc>
                <a:spcPts val="3493"/>
              </a:lnSpc>
              <a:spcBef>
                <a:spcPct val="0"/>
              </a:spcBef>
            </a:pPr>
            <a:r>
              <a:rPr lang="en-US" sz="2495" strike="noStrike" u="none">
                <a:solidFill>
                  <a:srgbClr val="1F1F37"/>
                </a:solidFill>
                <a:latin typeface="Public Sans"/>
              </a:rPr>
              <a:t>4. Deployment Phase: Prepare for presentation, Package software, user testing, deployment.</a:t>
            </a:r>
          </a:p>
        </p:txBody>
      </p:sp>
      <p:sp>
        <p:nvSpPr>
          <p:cNvPr name="TextBox 9" id="9"/>
          <p:cNvSpPr txBox="true"/>
          <p:nvPr/>
        </p:nvSpPr>
        <p:spPr>
          <a:xfrm rot="0">
            <a:off x="952082" y="5685388"/>
            <a:ext cx="6174284" cy="689087"/>
          </a:xfrm>
          <a:prstGeom prst="rect">
            <a:avLst/>
          </a:prstGeom>
        </p:spPr>
        <p:txBody>
          <a:bodyPr anchor="t" rtlCol="false" tIns="0" lIns="0" bIns="0" rIns="0">
            <a:spAutoFit/>
          </a:bodyPr>
          <a:lstStyle/>
          <a:p>
            <a:pPr algn="l" marL="0" indent="0" lvl="0">
              <a:lnSpc>
                <a:spcPts val="5593"/>
              </a:lnSpc>
              <a:spcBef>
                <a:spcPct val="0"/>
              </a:spcBef>
            </a:pPr>
            <a:r>
              <a:rPr lang="en-US" sz="3995" strike="noStrike" u="none">
                <a:solidFill>
                  <a:srgbClr val="1F1F37"/>
                </a:solidFill>
                <a:latin typeface="Public Sans"/>
              </a:rPr>
              <a:t>DEVELOPMENT PHASES :</a:t>
            </a:r>
          </a:p>
        </p:txBody>
      </p:sp>
    </p:spTree>
  </p:cSld>
  <p:clrMapOvr>
    <a:masterClrMapping/>
  </p:clrMapOvr>
  <p:transition spd="fast">
    <p:cover dir="u"/>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67281" r="0" b="-10496"/>
            </a:stretch>
          </a:blipFill>
        </p:spPr>
      </p:sp>
      <p:sp>
        <p:nvSpPr>
          <p:cNvPr name="Freeform 3" id="3"/>
          <p:cNvSpPr/>
          <p:nvPr/>
        </p:nvSpPr>
        <p:spPr>
          <a:xfrm flipH="false" flipV="false" rot="-2110297">
            <a:off x="-7702016" y="69559"/>
            <a:ext cx="19436248" cy="5539331"/>
          </a:xfrm>
          <a:custGeom>
            <a:avLst/>
            <a:gdLst/>
            <a:ahLst/>
            <a:cxnLst/>
            <a:rect r="r" b="b" t="t" l="l"/>
            <a:pathLst>
              <a:path h="5539331" w="19436248">
                <a:moveTo>
                  <a:pt x="0" y="0"/>
                </a:moveTo>
                <a:lnTo>
                  <a:pt x="19436248" y="0"/>
                </a:lnTo>
                <a:lnTo>
                  <a:pt x="19436248" y="5539331"/>
                </a:lnTo>
                <a:lnTo>
                  <a:pt x="0" y="5539331"/>
                </a:lnTo>
                <a:lnTo>
                  <a:pt x="0" y="0"/>
                </a:lnTo>
                <a:close/>
              </a:path>
            </a:pathLst>
          </a:custGeom>
          <a:blipFill>
            <a:blip r:embed="rId3"/>
            <a:stretch>
              <a:fillRect l="0" t="0" r="0" b="0"/>
            </a:stretch>
          </a:blipFill>
        </p:spPr>
      </p:sp>
      <p:sp>
        <p:nvSpPr>
          <p:cNvPr name="Freeform 4" id="4"/>
          <p:cNvSpPr/>
          <p:nvPr/>
        </p:nvSpPr>
        <p:spPr>
          <a:xfrm flipH="false" flipV="false" rot="-1912260">
            <a:off x="9959344" y="6578786"/>
            <a:ext cx="11911448" cy="4496572"/>
          </a:xfrm>
          <a:custGeom>
            <a:avLst/>
            <a:gdLst/>
            <a:ahLst/>
            <a:cxnLst/>
            <a:rect r="r" b="b" t="t" l="l"/>
            <a:pathLst>
              <a:path h="4496572" w="11911448">
                <a:moveTo>
                  <a:pt x="0" y="0"/>
                </a:moveTo>
                <a:lnTo>
                  <a:pt x="11911448" y="0"/>
                </a:lnTo>
                <a:lnTo>
                  <a:pt x="11911448" y="4496571"/>
                </a:lnTo>
                <a:lnTo>
                  <a:pt x="0" y="4496571"/>
                </a:lnTo>
                <a:lnTo>
                  <a:pt x="0" y="0"/>
                </a:lnTo>
                <a:close/>
              </a:path>
            </a:pathLst>
          </a:custGeom>
          <a:blipFill>
            <a:blip r:embed="rId4"/>
            <a:stretch>
              <a:fillRect l="0" t="0" r="0" b="0"/>
            </a:stretch>
          </a:blipFill>
        </p:spPr>
      </p:sp>
      <p:sp>
        <p:nvSpPr>
          <p:cNvPr name="Freeform 5" id="5"/>
          <p:cNvSpPr/>
          <p:nvPr/>
        </p:nvSpPr>
        <p:spPr>
          <a:xfrm flipH="true" flipV="false" rot="0">
            <a:off x="7435014" y="3346439"/>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313034" y="1223048"/>
            <a:ext cx="13661933" cy="1994535"/>
          </a:xfrm>
          <a:prstGeom prst="rect">
            <a:avLst/>
          </a:prstGeom>
        </p:spPr>
        <p:txBody>
          <a:bodyPr anchor="t" rtlCol="false" tIns="0" lIns="0" bIns="0" rIns="0">
            <a:spAutoFit/>
          </a:bodyPr>
          <a:lstStyle/>
          <a:p>
            <a:pPr algn="ctr">
              <a:lnSpc>
                <a:spcPts val="13439"/>
              </a:lnSpc>
            </a:pPr>
            <a:r>
              <a:rPr lang="en-US" sz="9600">
                <a:solidFill>
                  <a:srgbClr val="F6F3F1"/>
                </a:solidFill>
                <a:latin typeface="Mont"/>
              </a:rPr>
              <a:t>CODE</a:t>
            </a:r>
          </a:p>
        </p:txBody>
      </p:sp>
      <p:sp>
        <p:nvSpPr>
          <p:cNvPr name="TextBox 7" id="7"/>
          <p:cNvSpPr txBox="true"/>
          <p:nvPr/>
        </p:nvSpPr>
        <p:spPr>
          <a:xfrm rot="0">
            <a:off x="9670120" y="4077762"/>
            <a:ext cx="7339700" cy="3937111"/>
          </a:xfrm>
          <a:prstGeom prst="rect">
            <a:avLst/>
          </a:prstGeom>
        </p:spPr>
        <p:txBody>
          <a:bodyPr anchor="t" rtlCol="false" tIns="0" lIns="0" bIns="0" rIns="0">
            <a:spAutoFit/>
          </a:bodyPr>
          <a:lstStyle/>
          <a:p>
            <a:pPr algn="l">
              <a:lnSpc>
                <a:spcPts val="3493"/>
              </a:lnSpc>
            </a:pPr>
            <a:r>
              <a:rPr lang="en-US" sz="2495">
                <a:solidFill>
                  <a:srgbClr val="F6F3F1"/>
                </a:solidFill>
                <a:latin typeface="Public Sans"/>
              </a:rPr>
              <a:t>The </a:t>
            </a:r>
            <a:r>
              <a:rPr lang="en-US" sz="2495">
                <a:solidFill>
                  <a:srgbClr val="F6F3F1"/>
                </a:solidFill>
                <a:latin typeface="Public Sans Bold"/>
              </a:rPr>
              <a:t>on_press </a:t>
            </a:r>
            <a:r>
              <a:rPr lang="en-US" sz="2495">
                <a:solidFill>
                  <a:srgbClr val="F6F3F1"/>
                </a:solidFill>
                <a:latin typeface="Public Sans"/>
              </a:rPr>
              <a:t>function logs each key press by appending it to a list, printing it to the console, and writing it to a file.</a:t>
            </a:r>
          </a:p>
          <a:p>
            <a:pPr algn="l">
              <a:lnSpc>
                <a:spcPts val="3493"/>
              </a:lnSpc>
            </a:pPr>
          </a:p>
          <a:p>
            <a:pPr algn="l">
              <a:lnSpc>
                <a:spcPts val="3493"/>
              </a:lnSpc>
            </a:pPr>
            <a:r>
              <a:rPr lang="en-US" sz="2495">
                <a:solidFill>
                  <a:srgbClr val="F6F3F1"/>
                </a:solidFill>
                <a:latin typeface="Public Sans"/>
              </a:rPr>
              <a:t>The </a:t>
            </a:r>
            <a:r>
              <a:rPr lang="en-US" sz="2495">
                <a:solidFill>
                  <a:srgbClr val="F6F3F1"/>
                </a:solidFill>
                <a:latin typeface="Public Sans Bold"/>
              </a:rPr>
              <a:t>write_file </a:t>
            </a:r>
            <a:r>
              <a:rPr lang="en-US" sz="2495">
                <a:solidFill>
                  <a:srgbClr val="F6F3F1"/>
                </a:solidFill>
                <a:latin typeface="Public Sans"/>
              </a:rPr>
              <a:t>function ensures that each key press is correctly formatted and logged, treating spaces as newlines and ignoring other non-printable keys.</a:t>
            </a:r>
          </a:p>
          <a:p>
            <a:pPr algn="l">
              <a:lnSpc>
                <a:spcPts val="3493"/>
              </a:lnSpc>
            </a:pPr>
          </a:p>
        </p:txBody>
      </p:sp>
      <p:sp>
        <p:nvSpPr>
          <p:cNvPr name="Freeform 8" id="8"/>
          <p:cNvSpPr/>
          <p:nvPr/>
        </p:nvSpPr>
        <p:spPr>
          <a:xfrm flipH="false" flipV="false" rot="0">
            <a:off x="0" y="4134912"/>
            <a:ext cx="8133290" cy="3879961"/>
          </a:xfrm>
          <a:custGeom>
            <a:avLst/>
            <a:gdLst/>
            <a:ahLst/>
            <a:cxnLst/>
            <a:rect r="r" b="b" t="t" l="l"/>
            <a:pathLst>
              <a:path h="3879961" w="8133290">
                <a:moveTo>
                  <a:pt x="0" y="0"/>
                </a:moveTo>
                <a:lnTo>
                  <a:pt x="8133290" y="0"/>
                </a:lnTo>
                <a:lnTo>
                  <a:pt x="8133290" y="3879961"/>
                </a:lnTo>
                <a:lnTo>
                  <a:pt x="0" y="3879961"/>
                </a:lnTo>
                <a:lnTo>
                  <a:pt x="0" y="0"/>
                </a:lnTo>
                <a:close/>
              </a:path>
            </a:pathLst>
          </a:custGeom>
          <a:blipFill>
            <a:blip r:embed="rId7"/>
            <a:stretch>
              <a:fillRect l="0" t="-57018" r="0" b="-52604"/>
            </a:stretch>
          </a:blipFill>
        </p:spPr>
      </p:sp>
    </p:spTree>
  </p:cSld>
  <p:clrMapOvr>
    <a:masterClrMapping/>
  </p:clrMapOvr>
  <p:transition spd="fast">
    <p:cover dir="u"/>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67281" r="0" b="-10496"/>
            </a:stretch>
          </a:blipFill>
        </p:spPr>
      </p:sp>
      <p:sp>
        <p:nvSpPr>
          <p:cNvPr name="Freeform 3" id="3"/>
          <p:cNvSpPr/>
          <p:nvPr/>
        </p:nvSpPr>
        <p:spPr>
          <a:xfrm flipH="false" flipV="false" rot="-2110297">
            <a:off x="-7702016" y="69559"/>
            <a:ext cx="19436248" cy="5539331"/>
          </a:xfrm>
          <a:custGeom>
            <a:avLst/>
            <a:gdLst/>
            <a:ahLst/>
            <a:cxnLst/>
            <a:rect r="r" b="b" t="t" l="l"/>
            <a:pathLst>
              <a:path h="5539331" w="19436248">
                <a:moveTo>
                  <a:pt x="0" y="0"/>
                </a:moveTo>
                <a:lnTo>
                  <a:pt x="19436248" y="0"/>
                </a:lnTo>
                <a:lnTo>
                  <a:pt x="19436248" y="5539331"/>
                </a:lnTo>
                <a:lnTo>
                  <a:pt x="0" y="5539331"/>
                </a:lnTo>
                <a:lnTo>
                  <a:pt x="0" y="0"/>
                </a:lnTo>
                <a:close/>
              </a:path>
            </a:pathLst>
          </a:custGeom>
          <a:blipFill>
            <a:blip r:embed="rId3"/>
            <a:stretch>
              <a:fillRect l="0" t="0" r="0" b="0"/>
            </a:stretch>
          </a:blipFill>
        </p:spPr>
      </p:sp>
      <p:sp>
        <p:nvSpPr>
          <p:cNvPr name="Freeform 4" id="4"/>
          <p:cNvSpPr/>
          <p:nvPr/>
        </p:nvSpPr>
        <p:spPr>
          <a:xfrm flipH="false" flipV="false" rot="-1912260">
            <a:off x="9959344" y="6578786"/>
            <a:ext cx="11911448" cy="4496572"/>
          </a:xfrm>
          <a:custGeom>
            <a:avLst/>
            <a:gdLst/>
            <a:ahLst/>
            <a:cxnLst/>
            <a:rect r="r" b="b" t="t" l="l"/>
            <a:pathLst>
              <a:path h="4496572" w="11911448">
                <a:moveTo>
                  <a:pt x="0" y="0"/>
                </a:moveTo>
                <a:lnTo>
                  <a:pt x="11911448" y="0"/>
                </a:lnTo>
                <a:lnTo>
                  <a:pt x="11911448" y="4496571"/>
                </a:lnTo>
                <a:lnTo>
                  <a:pt x="0" y="4496571"/>
                </a:lnTo>
                <a:lnTo>
                  <a:pt x="0" y="0"/>
                </a:lnTo>
                <a:close/>
              </a:path>
            </a:pathLst>
          </a:custGeom>
          <a:blipFill>
            <a:blip r:embed="rId4"/>
            <a:stretch>
              <a:fillRect l="0" t="0" r="0" b="0"/>
            </a:stretch>
          </a:blipFill>
        </p:spPr>
      </p:sp>
      <p:sp>
        <p:nvSpPr>
          <p:cNvPr name="Freeform 5" id="5"/>
          <p:cNvSpPr/>
          <p:nvPr/>
        </p:nvSpPr>
        <p:spPr>
          <a:xfrm flipH="false" flipV="false" rot="0">
            <a:off x="0" y="3086100"/>
            <a:ext cx="8563816" cy="4114800"/>
          </a:xfrm>
          <a:custGeom>
            <a:avLst/>
            <a:gdLst/>
            <a:ahLst/>
            <a:cxnLst/>
            <a:rect r="r" b="b" t="t" l="l"/>
            <a:pathLst>
              <a:path h="4114800" w="8563816">
                <a:moveTo>
                  <a:pt x="0" y="0"/>
                </a:moveTo>
                <a:lnTo>
                  <a:pt x="8563816" y="0"/>
                </a:lnTo>
                <a:lnTo>
                  <a:pt x="8563816" y="4114800"/>
                </a:lnTo>
                <a:lnTo>
                  <a:pt x="0" y="4114800"/>
                </a:lnTo>
                <a:lnTo>
                  <a:pt x="0" y="0"/>
                </a:lnTo>
                <a:close/>
              </a:path>
            </a:pathLst>
          </a:custGeom>
          <a:blipFill>
            <a:blip r:embed="rId5"/>
            <a:stretch>
              <a:fillRect l="0" t="-54061" r="0" b="-54061"/>
            </a:stretch>
          </a:blipFill>
        </p:spPr>
      </p:sp>
      <p:sp>
        <p:nvSpPr>
          <p:cNvPr name="TextBox 6" id="6"/>
          <p:cNvSpPr txBox="true"/>
          <p:nvPr/>
        </p:nvSpPr>
        <p:spPr>
          <a:xfrm rot="0">
            <a:off x="9309655" y="2927295"/>
            <a:ext cx="8431272" cy="4375261"/>
          </a:xfrm>
          <a:prstGeom prst="rect">
            <a:avLst/>
          </a:prstGeom>
        </p:spPr>
        <p:txBody>
          <a:bodyPr anchor="t" rtlCol="false" tIns="0" lIns="0" bIns="0" rIns="0">
            <a:spAutoFit/>
          </a:bodyPr>
          <a:lstStyle/>
          <a:p>
            <a:pPr algn="l" marL="0" indent="0" lvl="1">
              <a:lnSpc>
                <a:spcPts val="3493"/>
              </a:lnSpc>
              <a:spcBef>
                <a:spcPct val="0"/>
              </a:spcBef>
            </a:pPr>
            <a:r>
              <a:rPr lang="en-US" sz="2495" strike="noStrike" u="none">
                <a:solidFill>
                  <a:srgbClr val="F6F3F1"/>
                </a:solidFill>
                <a:latin typeface="Public Sans"/>
              </a:rPr>
              <a:t>The </a:t>
            </a:r>
            <a:r>
              <a:rPr lang="en-US" sz="2495" strike="noStrike" u="none">
                <a:solidFill>
                  <a:srgbClr val="F6F3F1"/>
                </a:solidFill>
                <a:latin typeface="Public Sans Bold"/>
              </a:rPr>
              <a:t>take_screenshot</a:t>
            </a:r>
            <a:r>
              <a:rPr lang="en-US" sz="2495" strike="noStrike" u="none">
                <a:solidFill>
                  <a:srgbClr val="F6F3F1"/>
                </a:solidFill>
                <a:latin typeface="Public Sans"/>
              </a:rPr>
              <a:t> function continuously takes screenshots at 5-second intervals and saves them to a specified directory as long as </a:t>
            </a:r>
            <a:r>
              <a:rPr lang="en-US" sz="2495" strike="noStrike" u="none">
                <a:solidFill>
                  <a:srgbClr val="F6F3F1"/>
                </a:solidFill>
                <a:latin typeface="Public Sans Bold"/>
              </a:rPr>
              <a:t>is_logging </a:t>
            </a:r>
            <a:r>
              <a:rPr lang="en-US" sz="2495" strike="noStrike" u="none">
                <a:solidFill>
                  <a:srgbClr val="F6F3F1"/>
                </a:solidFill>
                <a:latin typeface="Public Sans"/>
              </a:rPr>
              <a:t>is True.</a:t>
            </a:r>
          </a:p>
          <a:p>
            <a:pPr algn="l" marL="0" indent="0" lvl="1">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It handles errors gracefully by catching exceptions and printing error messages.</a:t>
            </a:r>
          </a:p>
          <a:p>
            <a:pPr algn="l" marL="0" indent="0" lvl="1">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Each screenshot is saved with a unique timestamped filename to avoid overwriting files.</a:t>
            </a:r>
          </a:p>
          <a:p>
            <a:pPr algn="l" marL="0" indent="0" lvl="1">
              <a:lnSpc>
                <a:spcPts val="3493"/>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67281" r="0" b="-10496"/>
            </a:stretch>
          </a:blipFill>
        </p:spPr>
      </p:sp>
      <p:sp>
        <p:nvSpPr>
          <p:cNvPr name="Freeform 3" id="3"/>
          <p:cNvSpPr/>
          <p:nvPr/>
        </p:nvSpPr>
        <p:spPr>
          <a:xfrm flipH="false" flipV="false" rot="-2110297">
            <a:off x="-7702016" y="69559"/>
            <a:ext cx="19436248" cy="5539331"/>
          </a:xfrm>
          <a:custGeom>
            <a:avLst/>
            <a:gdLst/>
            <a:ahLst/>
            <a:cxnLst/>
            <a:rect r="r" b="b" t="t" l="l"/>
            <a:pathLst>
              <a:path h="5539331" w="19436248">
                <a:moveTo>
                  <a:pt x="0" y="0"/>
                </a:moveTo>
                <a:lnTo>
                  <a:pt x="19436248" y="0"/>
                </a:lnTo>
                <a:lnTo>
                  <a:pt x="19436248" y="5539331"/>
                </a:lnTo>
                <a:lnTo>
                  <a:pt x="0" y="5539331"/>
                </a:lnTo>
                <a:lnTo>
                  <a:pt x="0" y="0"/>
                </a:lnTo>
                <a:close/>
              </a:path>
            </a:pathLst>
          </a:custGeom>
          <a:blipFill>
            <a:blip r:embed="rId3"/>
            <a:stretch>
              <a:fillRect l="0" t="0" r="0" b="0"/>
            </a:stretch>
          </a:blipFill>
        </p:spPr>
      </p:sp>
      <p:sp>
        <p:nvSpPr>
          <p:cNvPr name="Freeform 4" id="4"/>
          <p:cNvSpPr/>
          <p:nvPr/>
        </p:nvSpPr>
        <p:spPr>
          <a:xfrm flipH="false" flipV="false" rot="-1912260">
            <a:off x="9959344" y="6578786"/>
            <a:ext cx="11911448" cy="4496572"/>
          </a:xfrm>
          <a:custGeom>
            <a:avLst/>
            <a:gdLst/>
            <a:ahLst/>
            <a:cxnLst/>
            <a:rect r="r" b="b" t="t" l="l"/>
            <a:pathLst>
              <a:path h="4496572" w="11911448">
                <a:moveTo>
                  <a:pt x="0" y="0"/>
                </a:moveTo>
                <a:lnTo>
                  <a:pt x="11911448" y="0"/>
                </a:lnTo>
                <a:lnTo>
                  <a:pt x="11911448" y="4496571"/>
                </a:lnTo>
                <a:lnTo>
                  <a:pt x="0" y="4496571"/>
                </a:lnTo>
                <a:lnTo>
                  <a:pt x="0" y="0"/>
                </a:lnTo>
                <a:close/>
              </a:path>
            </a:pathLst>
          </a:custGeom>
          <a:blipFill>
            <a:blip r:embed="rId4"/>
            <a:stretch>
              <a:fillRect l="0" t="0" r="0" b="0"/>
            </a:stretch>
          </a:blipFill>
        </p:spPr>
      </p:sp>
      <p:sp>
        <p:nvSpPr>
          <p:cNvPr name="Freeform 5" id="5"/>
          <p:cNvSpPr/>
          <p:nvPr/>
        </p:nvSpPr>
        <p:spPr>
          <a:xfrm flipH="false" flipV="false" rot="0">
            <a:off x="0" y="3086100"/>
            <a:ext cx="9812110" cy="4114800"/>
          </a:xfrm>
          <a:custGeom>
            <a:avLst/>
            <a:gdLst/>
            <a:ahLst/>
            <a:cxnLst/>
            <a:rect r="r" b="b" t="t" l="l"/>
            <a:pathLst>
              <a:path h="4114800" w="9812110">
                <a:moveTo>
                  <a:pt x="0" y="0"/>
                </a:moveTo>
                <a:lnTo>
                  <a:pt x="9812110" y="0"/>
                </a:lnTo>
                <a:lnTo>
                  <a:pt x="9812110" y="4114800"/>
                </a:lnTo>
                <a:lnTo>
                  <a:pt x="0" y="4114800"/>
                </a:lnTo>
                <a:lnTo>
                  <a:pt x="0" y="0"/>
                </a:lnTo>
                <a:close/>
              </a:path>
            </a:pathLst>
          </a:custGeom>
          <a:blipFill>
            <a:blip r:embed="rId5"/>
            <a:stretch>
              <a:fillRect l="0" t="-69229" r="0" b="-69229"/>
            </a:stretch>
          </a:blipFill>
        </p:spPr>
      </p:sp>
      <p:sp>
        <p:nvSpPr>
          <p:cNvPr name="TextBox 6" id="6"/>
          <p:cNvSpPr txBox="true"/>
          <p:nvPr/>
        </p:nvSpPr>
        <p:spPr>
          <a:xfrm rot="0">
            <a:off x="10855023" y="2270070"/>
            <a:ext cx="6404277" cy="5689711"/>
          </a:xfrm>
          <a:prstGeom prst="rect">
            <a:avLst/>
          </a:prstGeom>
        </p:spPr>
        <p:txBody>
          <a:bodyPr anchor="t" rtlCol="false" tIns="0" lIns="0" bIns="0" rIns="0">
            <a:spAutoFit/>
          </a:bodyPr>
          <a:lstStyle/>
          <a:p>
            <a:pPr algn="l" marL="0" indent="0" lvl="1">
              <a:lnSpc>
                <a:spcPts val="3493"/>
              </a:lnSpc>
              <a:spcBef>
                <a:spcPct val="0"/>
              </a:spcBef>
            </a:pPr>
            <a:r>
              <a:rPr lang="en-US" sz="2495" strike="noStrike" u="none">
                <a:solidFill>
                  <a:srgbClr val="F6F3F1"/>
                </a:solidFill>
                <a:latin typeface="Public Sans"/>
              </a:rPr>
              <a:t>The </a:t>
            </a:r>
            <a:r>
              <a:rPr lang="en-US" sz="2495" strike="noStrike" u="none">
                <a:solidFill>
                  <a:srgbClr val="F6F3F1"/>
                </a:solidFill>
                <a:latin typeface="Public Sans Bold"/>
              </a:rPr>
              <a:t>record_audio </a:t>
            </a:r>
            <a:r>
              <a:rPr lang="en-US" sz="2495" strike="noStrike" u="none">
                <a:solidFill>
                  <a:srgbClr val="F6F3F1"/>
                </a:solidFill>
                <a:latin typeface="Public Sans"/>
              </a:rPr>
              <a:t>function continuously records audio in chunks of the specified duration (default 10 seconds) and saves them to a specified directory as long as </a:t>
            </a:r>
            <a:r>
              <a:rPr lang="en-US" sz="2495" strike="noStrike" u="none">
                <a:solidFill>
                  <a:srgbClr val="F6F3F1"/>
                </a:solidFill>
                <a:latin typeface="Public Sans Bold"/>
              </a:rPr>
              <a:t>is_logging </a:t>
            </a:r>
            <a:r>
              <a:rPr lang="en-US" sz="2495" strike="noStrike" u="none">
                <a:solidFill>
                  <a:srgbClr val="F6F3F1"/>
                </a:solidFill>
                <a:latin typeface="Public Sans"/>
              </a:rPr>
              <a:t>is True.</a:t>
            </a:r>
          </a:p>
          <a:p>
            <a:pPr algn="l" marL="0" indent="0" lvl="1">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It handles errors gracefully by catching exceptions and printing error messages.</a:t>
            </a:r>
          </a:p>
          <a:p>
            <a:pPr algn="l" marL="0" indent="0" lvl="1">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Each audio recording is saved with a unique timestamped filename to avoid overwriting files.</a:t>
            </a:r>
          </a:p>
          <a:p>
            <a:pPr algn="l" marL="0" indent="0" lvl="1">
              <a:lnSpc>
                <a:spcPts val="3493"/>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67281" r="0" b="-10496"/>
            </a:stretch>
          </a:blipFill>
        </p:spPr>
      </p:sp>
      <p:sp>
        <p:nvSpPr>
          <p:cNvPr name="Freeform 3" id="3"/>
          <p:cNvSpPr/>
          <p:nvPr/>
        </p:nvSpPr>
        <p:spPr>
          <a:xfrm flipH="false" flipV="false" rot="-2110297">
            <a:off x="-7702016" y="69559"/>
            <a:ext cx="19436248" cy="5539331"/>
          </a:xfrm>
          <a:custGeom>
            <a:avLst/>
            <a:gdLst/>
            <a:ahLst/>
            <a:cxnLst/>
            <a:rect r="r" b="b" t="t" l="l"/>
            <a:pathLst>
              <a:path h="5539331" w="19436248">
                <a:moveTo>
                  <a:pt x="0" y="0"/>
                </a:moveTo>
                <a:lnTo>
                  <a:pt x="19436248" y="0"/>
                </a:lnTo>
                <a:lnTo>
                  <a:pt x="19436248" y="5539331"/>
                </a:lnTo>
                <a:lnTo>
                  <a:pt x="0" y="5539331"/>
                </a:lnTo>
                <a:lnTo>
                  <a:pt x="0" y="0"/>
                </a:lnTo>
                <a:close/>
              </a:path>
            </a:pathLst>
          </a:custGeom>
          <a:blipFill>
            <a:blip r:embed="rId3"/>
            <a:stretch>
              <a:fillRect l="0" t="0" r="0" b="0"/>
            </a:stretch>
          </a:blipFill>
        </p:spPr>
      </p:sp>
      <p:sp>
        <p:nvSpPr>
          <p:cNvPr name="Freeform 4" id="4"/>
          <p:cNvSpPr/>
          <p:nvPr/>
        </p:nvSpPr>
        <p:spPr>
          <a:xfrm flipH="false" flipV="false" rot="-1912260">
            <a:off x="9959344" y="6578786"/>
            <a:ext cx="11911448" cy="4496572"/>
          </a:xfrm>
          <a:custGeom>
            <a:avLst/>
            <a:gdLst/>
            <a:ahLst/>
            <a:cxnLst/>
            <a:rect r="r" b="b" t="t" l="l"/>
            <a:pathLst>
              <a:path h="4496572" w="11911448">
                <a:moveTo>
                  <a:pt x="0" y="0"/>
                </a:moveTo>
                <a:lnTo>
                  <a:pt x="11911448" y="0"/>
                </a:lnTo>
                <a:lnTo>
                  <a:pt x="11911448" y="4496571"/>
                </a:lnTo>
                <a:lnTo>
                  <a:pt x="0" y="4496571"/>
                </a:lnTo>
                <a:lnTo>
                  <a:pt x="0" y="0"/>
                </a:lnTo>
                <a:close/>
              </a:path>
            </a:pathLst>
          </a:custGeom>
          <a:blipFill>
            <a:blip r:embed="rId4"/>
            <a:stretch>
              <a:fillRect l="0" t="0" r="0" b="0"/>
            </a:stretch>
          </a:blipFill>
        </p:spPr>
      </p:sp>
      <p:sp>
        <p:nvSpPr>
          <p:cNvPr name="Freeform 5" id="5"/>
          <p:cNvSpPr/>
          <p:nvPr/>
        </p:nvSpPr>
        <p:spPr>
          <a:xfrm flipH="false" flipV="false" rot="0">
            <a:off x="0" y="2021308"/>
            <a:ext cx="7932490" cy="5882262"/>
          </a:xfrm>
          <a:custGeom>
            <a:avLst/>
            <a:gdLst/>
            <a:ahLst/>
            <a:cxnLst/>
            <a:rect r="r" b="b" t="t" l="l"/>
            <a:pathLst>
              <a:path h="5882262" w="7932490">
                <a:moveTo>
                  <a:pt x="0" y="0"/>
                </a:moveTo>
                <a:lnTo>
                  <a:pt x="7932490" y="0"/>
                </a:lnTo>
                <a:lnTo>
                  <a:pt x="7932490" y="5882262"/>
                </a:lnTo>
                <a:lnTo>
                  <a:pt x="0" y="5882262"/>
                </a:lnTo>
                <a:lnTo>
                  <a:pt x="0" y="0"/>
                </a:lnTo>
                <a:close/>
              </a:path>
            </a:pathLst>
          </a:custGeom>
          <a:blipFill>
            <a:blip r:embed="rId5"/>
            <a:stretch>
              <a:fillRect l="0" t="-19866" r="-2947" b="-18963"/>
            </a:stretch>
          </a:blipFill>
        </p:spPr>
      </p:sp>
      <p:sp>
        <p:nvSpPr>
          <p:cNvPr name="TextBox 6" id="6"/>
          <p:cNvSpPr txBox="true"/>
          <p:nvPr/>
        </p:nvSpPr>
        <p:spPr>
          <a:xfrm rot="0">
            <a:off x="8736360" y="1814680"/>
            <a:ext cx="9007346" cy="6127861"/>
          </a:xfrm>
          <a:prstGeom prst="rect">
            <a:avLst/>
          </a:prstGeom>
        </p:spPr>
        <p:txBody>
          <a:bodyPr anchor="t" rtlCol="false" tIns="0" lIns="0" bIns="0" rIns="0">
            <a:spAutoFit/>
          </a:bodyPr>
          <a:lstStyle/>
          <a:p>
            <a:pPr algn="l" marL="0" indent="0" lvl="1">
              <a:lnSpc>
                <a:spcPts val="3493"/>
              </a:lnSpc>
              <a:spcBef>
                <a:spcPct val="0"/>
              </a:spcBef>
            </a:pPr>
            <a:r>
              <a:rPr lang="en-US" sz="2495" strike="noStrike" u="none">
                <a:solidFill>
                  <a:srgbClr val="F6F3F1"/>
                </a:solidFill>
                <a:latin typeface="Public Sans"/>
              </a:rPr>
              <a:t>The </a:t>
            </a:r>
            <a:r>
              <a:rPr lang="en-US" sz="2495" strike="noStrike" u="none">
                <a:solidFill>
                  <a:srgbClr val="F6F3F1"/>
                </a:solidFill>
                <a:latin typeface="Public Sans Bold"/>
              </a:rPr>
              <a:t>record_video </a:t>
            </a:r>
            <a:r>
              <a:rPr lang="en-US" sz="2495" strike="noStrike" u="none">
                <a:solidFill>
                  <a:srgbClr val="F6F3F1"/>
                </a:solidFill>
                <a:latin typeface="Public Sans"/>
              </a:rPr>
              <a:t>function continuously records video in chunks of the specified interval (default 30 seconds) and saves them to a specified directory as long as </a:t>
            </a:r>
            <a:r>
              <a:rPr lang="en-US" sz="2495" strike="noStrike" u="none">
                <a:solidFill>
                  <a:srgbClr val="F6F3F1"/>
                </a:solidFill>
                <a:latin typeface="Public Sans Bold"/>
              </a:rPr>
              <a:t>is_logging </a:t>
            </a:r>
            <a:r>
              <a:rPr lang="en-US" sz="2495" strike="noStrike" u="none">
                <a:solidFill>
                  <a:srgbClr val="F6F3F1"/>
                </a:solidFill>
                <a:latin typeface="Public Sans"/>
              </a:rPr>
              <a:t>is True.</a:t>
            </a:r>
          </a:p>
          <a:p>
            <a:pPr algn="l" marL="0" indent="0" lvl="1">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It handles errors gracefully by catching exceptions and printing error messages.</a:t>
            </a:r>
          </a:p>
          <a:p>
            <a:pPr algn="l" marL="0" indent="0" lvl="1">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Each video recording is saved with a unique timestamped filename to avoid overwriting files.</a:t>
            </a:r>
          </a:p>
          <a:p>
            <a:pPr algn="l" marL="0" indent="0" lvl="1">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The function ensures that resources (camera and video writer) are properly released when the loop ends.</a:t>
            </a:r>
          </a:p>
          <a:p>
            <a:pPr algn="l" marL="0" indent="0" lvl="1">
              <a:lnSpc>
                <a:spcPts val="3493"/>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3254491">
            <a:off x="6751611" y="3070496"/>
            <a:ext cx="17892569" cy="5099382"/>
          </a:xfrm>
          <a:custGeom>
            <a:avLst/>
            <a:gdLst/>
            <a:ahLst/>
            <a:cxnLst/>
            <a:rect r="r" b="b" t="t" l="l"/>
            <a:pathLst>
              <a:path h="5099382" w="17892569">
                <a:moveTo>
                  <a:pt x="0" y="0"/>
                </a:moveTo>
                <a:lnTo>
                  <a:pt x="17892569" y="0"/>
                </a:lnTo>
                <a:lnTo>
                  <a:pt x="17892569" y="5099382"/>
                </a:lnTo>
                <a:lnTo>
                  <a:pt x="0" y="5099382"/>
                </a:lnTo>
                <a:lnTo>
                  <a:pt x="0" y="0"/>
                </a:lnTo>
                <a:close/>
              </a:path>
            </a:pathLst>
          </a:custGeom>
          <a:blipFill>
            <a:blip r:embed="rId2"/>
            <a:stretch>
              <a:fillRect l="0" t="0" r="0" b="0"/>
            </a:stretch>
          </a:blipFill>
        </p:spPr>
      </p:sp>
      <p:sp>
        <p:nvSpPr>
          <p:cNvPr name="Freeform 3" id="3"/>
          <p:cNvSpPr/>
          <p:nvPr/>
        </p:nvSpPr>
        <p:spPr>
          <a:xfrm flipH="true" flipV="false" rot="0">
            <a:off x="1028700" y="2489835"/>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1028716" y="4892779"/>
            <a:ext cx="5162607" cy="14966"/>
          </a:xfrm>
          <a:prstGeom prst="line">
            <a:avLst/>
          </a:prstGeom>
          <a:ln cap="flat" w="9525">
            <a:solidFill>
              <a:srgbClr val="000000"/>
            </a:solidFill>
            <a:prstDash val="solid"/>
            <a:headEnd type="none" len="sm" w="sm"/>
            <a:tailEnd type="none" len="sm" w="sm"/>
          </a:ln>
        </p:spPr>
      </p:sp>
      <p:sp>
        <p:nvSpPr>
          <p:cNvPr name="AutoShape 5" id="5"/>
          <p:cNvSpPr/>
          <p:nvPr/>
        </p:nvSpPr>
        <p:spPr>
          <a:xfrm flipV="true">
            <a:off x="1028716" y="7003584"/>
            <a:ext cx="5162607" cy="14966"/>
          </a:xfrm>
          <a:prstGeom prst="line">
            <a:avLst/>
          </a:prstGeom>
          <a:ln cap="flat" w="9525">
            <a:solidFill>
              <a:srgbClr val="000000"/>
            </a:solidFill>
            <a:prstDash val="solid"/>
            <a:headEnd type="none" len="sm" w="sm"/>
            <a:tailEnd type="none" len="sm" w="sm"/>
          </a:ln>
        </p:spPr>
      </p:sp>
      <p:sp>
        <p:nvSpPr>
          <p:cNvPr name="AutoShape 6" id="6"/>
          <p:cNvSpPr/>
          <p:nvPr/>
        </p:nvSpPr>
        <p:spPr>
          <a:xfrm flipV="true">
            <a:off x="1028716" y="5949330"/>
            <a:ext cx="5162607" cy="14966"/>
          </a:xfrm>
          <a:prstGeom prst="line">
            <a:avLst/>
          </a:prstGeom>
          <a:ln cap="flat" w="9525">
            <a:solidFill>
              <a:srgbClr val="000000"/>
            </a:solidFill>
            <a:prstDash val="solid"/>
            <a:headEnd type="none" len="sm" w="sm"/>
            <a:tailEnd type="none" len="sm" w="sm"/>
          </a:ln>
        </p:spPr>
      </p:sp>
      <p:sp>
        <p:nvSpPr>
          <p:cNvPr name="AutoShape 7" id="7"/>
          <p:cNvSpPr/>
          <p:nvPr/>
        </p:nvSpPr>
        <p:spPr>
          <a:xfrm flipV="true">
            <a:off x="1028716" y="8060136"/>
            <a:ext cx="5162607" cy="14966"/>
          </a:xfrm>
          <a:prstGeom prst="line">
            <a:avLst/>
          </a:prstGeom>
          <a:ln cap="flat" w="9525">
            <a:solidFill>
              <a:srgbClr val="000000"/>
            </a:solidFill>
            <a:prstDash val="solid"/>
            <a:headEnd type="none" len="sm" w="sm"/>
            <a:tailEnd type="none" len="sm" w="sm"/>
          </a:ln>
        </p:spPr>
      </p:sp>
      <p:sp>
        <p:nvSpPr>
          <p:cNvPr name="AutoShape 8" id="8"/>
          <p:cNvSpPr/>
          <p:nvPr/>
        </p:nvSpPr>
        <p:spPr>
          <a:xfrm flipV="true">
            <a:off x="1028716" y="9114389"/>
            <a:ext cx="5162607" cy="14966"/>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6054911" y="4763834"/>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054911" y="6874639"/>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054911" y="5820386"/>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054911" y="7931191"/>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6054911" y="8985444"/>
            <a:ext cx="272856" cy="272856"/>
          </a:xfrm>
          <a:custGeom>
            <a:avLst/>
            <a:gdLst/>
            <a:ahLst/>
            <a:cxnLst/>
            <a:rect r="r" b="b" t="t" l="l"/>
            <a:pathLst>
              <a:path h="272856" w="272856">
                <a:moveTo>
                  <a:pt x="0" y="0"/>
                </a:moveTo>
                <a:lnTo>
                  <a:pt x="272856" y="0"/>
                </a:lnTo>
                <a:lnTo>
                  <a:pt x="272856" y="272856"/>
                </a:lnTo>
                <a:lnTo>
                  <a:pt x="0" y="272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952082" y="495300"/>
            <a:ext cx="8191918" cy="1994535"/>
          </a:xfrm>
          <a:prstGeom prst="rect">
            <a:avLst/>
          </a:prstGeom>
        </p:spPr>
        <p:txBody>
          <a:bodyPr anchor="t" rtlCol="false" tIns="0" lIns="0" bIns="0" rIns="0">
            <a:spAutoFit/>
          </a:bodyPr>
          <a:lstStyle/>
          <a:p>
            <a:pPr algn="l">
              <a:lnSpc>
                <a:spcPts val="13439"/>
              </a:lnSpc>
            </a:pPr>
            <a:r>
              <a:rPr lang="en-US" sz="9600">
                <a:solidFill>
                  <a:srgbClr val="1F1F37"/>
                </a:solidFill>
                <a:latin typeface="Mont"/>
              </a:rPr>
              <a:t>Content</a:t>
            </a:r>
          </a:p>
        </p:txBody>
      </p:sp>
      <p:sp>
        <p:nvSpPr>
          <p:cNvPr name="TextBox 15" id="15"/>
          <p:cNvSpPr txBox="true"/>
          <p:nvPr/>
        </p:nvSpPr>
        <p:spPr>
          <a:xfrm rot="0">
            <a:off x="1027805" y="4000811"/>
            <a:ext cx="4922332" cy="763380"/>
          </a:xfrm>
          <a:prstGeom prst="rect">
            <a:avLst/>
          </a:prstGeom>
        </p:spPr>
        <p:txBody>
          <a:bodyPr anchor="t" rtlCol="false" tIns="0" lIns="0" bIns="0" rIns="0">
            <a:spAutoFit/>
          </a:bodyPr>
          <a:lstStyle/>
          <a:p>
            <a:pPr algn="l">
              <a:lnSpc>
                <a:spcPts val="3073"/>
              </a:lnSpc>
            </a:pPr>
            <a:r>
              <a:rPr lang="en-US" sz="2195">
                <a:solidFill>
                  <a:srgbClr val="1F1F37"/>
                </a:solidFill>
                <a:latin typeface="Public Sans"/>
              </a:rPr>
              <a:t>INTRODUCTION AND MAIN CONCEPTS EXPLANATION</a:t>
            </a:r>
          </a:p>
        </p:txBody>
      </p:sp>
      <p:sp>
        <p:nvSpPr>
          <p:cNvPr name="TextBox 16" id="16"/>
          <p:cNvSpPr txBox="true"/>
          <p:nvPr/>
        </p:nvSpPr>
        <p:spPr>
          <a:xfrm rot="0">
            <a:off x="1028700" y="6417092"/>
            <a:ext cx="4922332" cy="382380"/>
          </a:xfrm>
          <a:prstGeom prst="rect">
            <a:avLst/>
          </a:prstGeom>
        </p:spPr>
        <p:txBody>
          <a:bodyPr anchor="t" rtlCol="false" tIns="0" lIns="0" bIns="0" rIns="0">
            <a:spAutoFit/>
          </a:bodyPr>
          <a:lstStyle/>
          <a:p>
            <a:pPr algn="l">
              <a:lnSpc>
                <a:spcPts val="3073"/>
              </a:lnSpc>
            </a:pPr>
            <a:r>
              <a:rPr lang="en-US" sz="2195">
                <a:solidFill>
                  <a:srgbClr val="1F1F37"/>
                </a:solidFill>
                <a:latin typeface="Public Sans"/>
              </a:rPr>
              <a:t>LEVEL DESIGN OF OUR SOLUTION </a:t>
            </a:r>
          </a:p>
        </p:txBody>
      </p:sp>
      <p:sp>
        <p:nvSpPr>
          <p:cNvPr name="TextBox 17" id="17"/>
          <p:cNvSpPr txBox="true"/>
          <p:nvPr/>
        </p:nvSpPr>
        <p:spPr>
          <a:xfrm rot="0">
            <a:off x="1028700" y="5362838"/>
            <a:ext cx="4922332" cy="382380"/>
          </a:xfrm>
          <a:prstGeom prst="rect">
            <a:avLst/>
          </a:prstGeom>
        </p:spPr>
        <p:txBody>
          <a:bodyPr anchor="t" rtlCol="false" tIns="0" lIns="0" bIns="0" rIns="0">
            <a:spAutoFit/>
          </a:bodyPr>
          <a:lstStyle/>
          <a:p>
            <a:pPr algn="l">
              <a:lnSpc>
                <a:spcPts val="3073"/>
              </a:lnSpc>
            </a:pPr>
            <a:r>
              <a:rPr lang="en-US" sz="2195">
                <a:solidFill>
                  <a:srgbClr val="1F1F37"/>
                </a:solidFill>
                <a:latin typeface="Public Sans"/>
              </a:rPr>
              <a:t>OVERVIEW OF EXISTING SOLUTIONS</a:t>
            </a:r>
          </a:p>
        </p:txBody>
      </p:sp>
      <p:sp>
        <p:nvSpPr>
          <p:cNvPr name="TextBox 18" id="18"/>
          <p:cNvSpPr txBox="true"/>
          <p:nvPr/>
        </p:nvSpPr>
        <p:spPr>
          <a:xfrm rot="0">
            <a:off x="1028700" y="7473643"/>
            <a:ext cx="4922332" cy="382380"/>
          </a:xfrm>
          <a:prstGeom prst="rect">
            <a:avLst/>
          </a:prstGeom>
        </p:spPr>
        <p:txBody>
          <a:bodyPr anchor="t" rtlCol="false" tIns="0" lIns="0" bIns="0" rIns="0">
            <a:spAutoFit/>
          </a:bodyPr>
          <a:lstStyle/>
          <a:p>
            <a:pPr algn="l">
              <a:lnSpc>
                <a:spcPts val="3073"/>
              </a:lnSpc>
            </a:pPr>
            <a:r>
              <a:rPr lang="en-US" sz="2195">
                <a:solidFill>
                  <a:srgbClr val="1F1F37"/>
                </a:solidFill>
                <a:latin typeface="Public Sans"/>
              </a:rPr>
              <a:t>TOOLS AND DEVELOPMENT PHASES</a:t>
            </a:r>
          </a:p>
        </p:txBody>
      </p:sp>
      <p:sp>
        <p:nvSpPr>
          <p:cNvPr name="TextBox 19" id="19"/>
          <p:cNvSpPr txBox="true"/>
          <p:nvPr/>
        </p:nvSpPr>
        <p:spPr>
          <a:xfrm rot="0">
            <a:off x="1027805" y="8222739"/>
            <a:ext cx="4922332" cy="763380"/>
          </a:xfrm>
          <a:prstGeom prst="rect">
            <a:avLst/>
          </a:prstGeom>
        </p:spPr>
        <p:txBody>
          <a:bodyPr anchor="t" rtlCol="false" tIns="0" lIns="0" bIns="0" rIns="0">
            <a:spAutoFit/>
          </a:bodyPr>
          <a:lstStyle/>
          <a:p>
            <a:pPr algn="l">
              <a:lnSpc>
                <a:spcPts val="3073"/>
              </a:lnSpc>
            </a:pPr>
            <a:r>
              <a:rPr lang="en-US" sz="2195">
                <a:solidFill>
                  <a:srgbClr val="1F1F37"/>
                </a:solidFill>
                <a:latin typeface="Public Sans"/>
              </a:rPr>
              <a:t> CODE AND EXECUTABLE VERSION OF OUR SOLUTION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67281" r="0" b="-10496"/>
            </a:stretch>
          </a:blipFill>
        </p:spPr>
      </p:sp>
      <p:sp>
        <p:nvSpPr>
          <p:cNvPr name="Freeform 3" id="3"/>
          <p:cNvSpPr/>
          <p:nvPr/>
        </p:nvSpPr>
        <p:spPr>
          <a:xfrm flipH="false" flipV="false" rot="-2110297">
            <a:off x="-7702016" y="69559"/>
            <a:ext cx="19436248" cy="5539331"/>
          </a:xfrm>
          <a:custGeom>
            <a:avLst/>
            <a:gdLst/>
            <a:ahLst/>
            <a:cxnLst/>
            <a:rect r="r" b="b" t="t" l="l"/>
            <a:pathLst>
              <a:path h="5539331" w="19436248">
                <a:moveTo>
                  <a:pt x="0" y="0"/>
                </a:moveTo>
                <a:lnTo>
                  <a:pt x="19436248" y="0"/>
                </a:lnTo>
                <a:lnTo>
                  <a:pt x="19436248" y="5539331"/>
                </a:lnTo>
                <a:lnTo>
                  <a:pt x="0" y="5539331"/>
                </a:lnTo>
                <a:lnTo>
                  <a:pt x="0" y="0"/>
                </a:lnTo>
                <a:close/>
              </a:path>
            </a:pathLst>
          </a:custGeom>
          <a:blipFill>
            <a:blip r:embed="rId3"/>
            <a:stretch>
              <a:fillRect l="0" t="0" r="0" b="0"/>
            </a:stretch>
          </a:blipFill>
        </p:spPr>
      </p:sp>
      <p:sp>
        <p:nvSpPr>
          <p:cNvPr name="Freeform 4" id="4"/>
          <p:cNvSpPr/>
          <p:nvPr/>
        </p:nvSpPr>
        <p:spPr>
          <a:xfrm flipH="false" flipV="false" rot="-1912260">
            <a:off x="9959344" y="6578786"/>
            <a:ext cx="11911448" cy="4496572"/>
          </a:xfrm>
          <a:custGeom>
            <a:avLst/>
            <a:gdLst/>
            <a:ahLst/>
            <a:cxnLst/>
            <a:rect r="r" b="b" t="t" l="l"/>
            <a:pathLst>
              <a:path h="4496572" w="11911448">
                <a:moveTo>
                  <a:pt x="0" y="0"/>
                </a:moveTo>
                <a:lnTo>
                  <a:pt x="11911448" y="0"/>
                </a:lnTo>
                <a:lnTo>
                  <a:pt x="11911448" y="4496571"/>
                </a:lnTo>
                <a:lnTo>
                  <a:pt x="0" y="4496571"/>
                </a:lnTo>
                <a:lnTo>
                  <a:pt x="0" y="0"/>
                </a:lnTo>
                <a:close/>
              </a:path>
            </a:pathLst>
          </a:custGeom>
          <a:blipFill>
            <a:blip r:embed="rId4"/>
            <a:stretch>
              <a:fillRect l="0" t="0" r="0" b="0"/>
            </a:stretch>
          </a:blipFill>
        </p:spPr>
      </p:sp>
      <p:sp>
        <p:nvSpPr>
          <p:cNvPr name="Freeform 5" id="5"/>
          <p:cNvSpPr/>
          <p:nvPr/>
        </p:nvSpPr>
        <p:spPr>
          <a:xfrm flipH="false" flipV="false" rot="0">
            <a:off x="0" y="3218087"/>
            <a:ext cx="9144000" cy="3850827"/>
          </a:xfrm>
          <a:custGeom>
            <a:avLst/>
            <a:gdLst/>
            <a:ahLst/>
            <a:cxnLst/>
            <a:rect r="r" b="b" t="t" l="l"/>
            <a:pathLst>
              <a:path h="3850827" w="9144000">
                <a:moveTo>
                  <a:pt x="0" y="0"/>
                </a:moveTo>
                <a:lnTo>
                  <a:pt x="9144000" y="0"/>
                </a:lnTo>
                <a:lnTo>
                  <a:pt x="9144000" y="3850826"/>
                </a:lnTo>
                <a:lnTo>
                  <a:pt x="0" y="3850826"/>
                </a:lnTo>
                <a:lnTo>
                  <a:pt x="0" y="0"/>
                </a:lnTo>
                <a:close/>
              </a:path>
            </a:pathLst>
          </a:custGeom>
          <a:blipFill>
            <a:blip r:embed="rId5"/>
            <a:stretch>
              <a:fillRect l="0" t="-67462" r="0" b="-69992"/>
            </a:stretch>
          </a:blipFill>
        </p:spPr>
      </p:sp>
      <p:sp>
        <p:nvSpPr>
          <p:cNvPr name="TextBox 6" id="6"/>
          <p:cNvSpPr txBox="true"/>
          <p:nvPr/>
        </p:nvSpPr>
        <p:spPr>
          <a:xfrm rot="0">
            <a:off x="10246935" y="2782074"/>
            <a:ext cx="7638760" cy="5251561"/>
          </a:xfrm>
          <a:prstGeom prst="rect">
            <a:avLst/>
          </a:prstGeom>
        </p:spPr>
        <p:txBody>
          <a:bodyPr anchor="t" rtlCol="false" tIns="0" lIns="0" bIns="0" rIns="0">
            <a:spAutoFit/>
          </a:bodyPr>
          <a:lstStyle/>
          <a:p>
            <a:pPr algn="l" marL="0" indent="0" lvl="1">
              <a:lnSpc>
                <a:spcPts val="3493"/>
              </a:lnSpc>
              <a:spcBef>
                <a:spcPct val="0"/>
              </a:spcBef>
            </a:pPr>
            <a:r>
              <a:rPr lang="en-US" sz="2495" strike="noStrike" u="none">
                <a:solidFill>
                  <a:srgbClr val="F6F3F1"/>
                </a:solidFill>
                <a:latin typeface="Public Sans"/>
              </a:rPr>
              <a:t>The </a:t>
            </a:r>
            <a:r>
              <a:rPr lang="en-US" sz="2495" strike="noStrike" u="none">
                <a:solidFill>
                  <a:srgbClr val="F6F3F1"/>
                </a:solidFill>
                <a:latin typeface="Public Sans Bold"/>
              </a:rPr>
              <a:t>clipboard_monitor </a:t>
            </a:r>
            <a:r>
              <a:rPr lang="en-US" sz="2495" strike="noStrike" u="none">
                <a:solidFill>
                  <a:srgbClr val="F6F3F1"/>
                </a:solidFill>
                <a:latin typeface="Public Sans"/>
              </a:rPr>
              <a:t>function continuously checks the clipboard for changes and logs any new content to a specified file as long as </a:t>
            </a:r>
            <a:r>
              <a:rPr lang="en-US" sz="2495" strike="noStrike" u="none">
                <a:solidFill>
                  <a:srgbClr val="F6F3F1"/>
                </a:solidFill>
                <a:latin typeface="Public Sans Bold"/>
              </a:rPr>
              <a:t>is_logging </a:t>
            </a:r>
            <a:r>
              <a:rPr lang="en-US" sz="2495" strike="noStrike" u="none">
                <a:solidFill>
                  <a:srgbClr val="F6F3F1"/>
                </a:solidFill>
                <a:latin typeface="Public Sans"/>
              </a:rPr>
              <a:t>is True.</a:t>
            </a:r>
          </a:p>
          <a:p>
            <a:pPr algn="l">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It uses the </a:t>
            </a:r>
            <a:r>
              <a:rPr lang="en-US" sz="2495" strike="noStrike" u="none">
                <a:solidFill>
                  <a:srgbClr val="F6F3F1"/>
                </a:solidFill>
                <a:latin typeface="Public Sans Bold"/>
              </a:rPr>
              <a:t>pyperclip </a:t>
            </a:r>
            <a:r>
              <a:rPr lang="en-US" sz="2495" strike="noStrike" u="none">
                <a:solidFill>
                  <a:srgbClr val="F6F3F1"/>
                </a:solidFill>
                <a:latin typeface="Public Sans"/>
              </a:rPr>
              <a:t>library to access the clipboard and logs changes by appending them to a text file.</a:t>
            </a:r>
          </a:p>
          <a:p>
            <a:pPr algn="l">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The function ensures that clipboard changes are detected and logged promptly, with a check interval of 1 second.</a:t>
            </a:r>
          </a:p>
          <a:p>
            <a:pPr algn="l" marL="0" indent="0" lvl="1">
              <a:lnSpc>
                <a:spcPts val="3493"/>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67281" r="0" b="-10496"/>
            </a:stretch>
          </a:blipFill>
        </p:spPr>
      </p:sp>
      <p:sp>
        <p:nvSpPr>
          <p:cNvPr name="Freeform 3" id="3"/>
          <p:cNvSpPr/>
          <p:nvPr/>
        </p:nvSpPr>
        <p:spPr>
          <a:xfrm flipH="false" flipV="false" rot="-2110297">
            <a:off x="-7702016" y="69559"/>
            <a:ext cx="19436248" cy="5539331"/>
          </a:xfrm>
          <a:custGeom>
            <a:avLst/>
            <a:gdLst/>
            <a:ahLst/>
            <a:cxnLst/>
            <a:rect r="r" b="b" t="t" l="l"/>
            <a:pathLst>
              <a:path h="5539331" w="19436248">
                <a:moveTo>
                  <a:pt x="0" y="0"/>
                </a:moveTo>
                <a:lnTo>
                  <a:pt x="19436248" y="0"/>
                </a:lnTo>
                <a:lnTo>
                  <a:pt x="19436248" y="5539331"/>
                </a:lnTo>
                <a:lnTo>
                  <a:pt x="0" y="5539331"/>
                </a:lnTo>
                <a:lnTo>
                  <a:pt x="0" y="0"/>
                </a:lnTo>
                <a:close/>
              </a:path>
            </a:pathLst>
          </a:custGeom>
          <a:blipFill>
            <a:blip r:embed="rId3"/>
            <a:stretch>
              <a:fillRect l="0" t="0" r="0" b="0"/>
            </a:stretch>
          </a:blipFill>
        </p:spPr>
      </p:sp>
      <p:sp>
        <p:nvSpPr>
          <p:cNvPr name="Freeform 4" id="4"/>
          <p:cNvSpPr/>
          <p:nvPr/>
        </p:nvSpPr>
        <p:spPr>
          <a:xfrm flipH="false" flipV="false" rot="-1912260">
            <a:off x="9959344" y="6578786"/>
            <a:ext cx="11911448" cy="4496572"/>
          </a:xfrm>
          <a:custGeom>
            <a:avLst/>
            <a:gdLst/>
            <a:ahLst/>
            <a:cxnLst/>
            <a:rect r="r" b="b" t="t" l="l"/>
            <a:pathLst>
              <a:path h="4496572" w="11911448">
                <a:moveTo>
                  <a:pt x="0" y="0"/>
                </a:moveTo>
                <a:lnTo>
                  <a:pt x="11911448" y="0"/>
                </a:lnTo>
                <a:lnTo>
                  <a:pt x="11911448" y="4496571"/>
                </a:lnTo>
                <a:lnTo>
                  <a:pt x="0" y="4496571"/>
                </a:lnTo>
                <a:lnTo>
                  <a:pt x="0" y="0"/>
                </a:lnTo>
                <a:close/>
              </a:path>
            </a:pathLst>
          </a:custGeom>
          <a:blipFill>
            <a:blip r:embed="rId4"/>
            <a:stretch>
              <a:fillRect l="0" t="0" r="0" b="0"/>
            </a:stretch>
          </a:blipFill>
        </p:spPr>
      </p:sp>
      <p:sp>
        <p:nvSpPr>
          <p:cNvPr name="Freeform 5" id="5"/>
          <p:cNvSpPr/>
          <p:nvPr/>
        </p:nvSpPr>
        <p:spPr>
          <a:xfrm flipH="false" flipV="false" rot="0">
            <a:off x="0" y="1628543"/>
            <a:ext cx="10212499" cy="7029915"/>
          </a:xfrm>
          <a:custGeom>
            <a:avLst/>
            <a:gdLst/>
            <a:ahLst/>
            <a:cxnLst/>
            <a:rect r="r" b="b" t="t" l="l"/>
            <a:pathLst>
              <a:path h="7029915" w="10212499">
                <a:moveTo>
                  <a:pt x="0" y="0"/>
                </a:moveTo>
                <a:lnTo>
                  <a:pt x="10212499" y="0"/>
                </a:lnTo>
                <a:lnTo>
                  <a:pt x="10212499" y="7029914"/>
                </a:lnTo>
                <a:lnTo>
                  <a:pt x="0" y="7029914"/>
                </a:lnTo>
                <a:lnTo>
                  <a:pt x="0" y="0"/>
                </a:lnTo>
                <a:close/>
              </a:path>
            </a:pathLst>
          </a:custGeom>
          <a:blipFill>
            <a:blip r:embed="rId5"/>
            <a:stretch>
              <a:fillRect l="0" t="-23208" r="-2007" b="-24979"/>
            </a:stretch>
          </a:blipFill>
        </p:spPr>
      </p:sp>
      <p:sp>
        <p:nvSpPr>
          <p:cNvPr name="TextBox 6" id="6"/>
          <p:cNvSpPr txBox="true"/>
          <p:nvPr/>
        </p:nvSpPr>
        <p:spPr>
          <a:xfrm rot="0">
            <a:off x="10483585" y="2051050"/>
            <a:ext cx="8081699" cy="5689711"/>
          </a:xfrm>
          <a:prstGeom prst="rect">
            <a:avLst/>
          </a:prstGeom>
        </p:spPr>
        <p:txBody>
          <a:bodyPr anchor="t" rtlCol="false" tIns="0" lIns="0" bIns="0" rIns="0">
            <a:spAutoFit/>
          </a:bodyPr>
          <a:lstStyle/>
          <a:p>
            <a:pPr algn="l" marL="0" indent="0" lvl="1">
              <a:lnSpc>
                <a:spcPts val="3493"/>
              </a:lnSpc>
              <a:spcBef>
                <a:spcPct val="0"/>
              </a:spcBef>
            </a:pPr>
            <a:r>
              <a:rPr lang="en-US" sz="2495" strike="noStrike" u="none">
                <a:solidFill>
                  <a:srgbClr val="F6F3F1"/>
                </a:solidFill>
                <a:latin typeface="Public Sans"/>
              </a:rPr>
              <a:t>The </a:t>
            </a:r>
            <a:r>
              <a:rPr lang="en-US" sz="2495" strike="noStrike" u="none">
                <a:solidFill>
                  <a:srgbClr val="F6F3F1"/>
                </a:solidFill>
                <a:latin typeface="Public Sans Bold"/>
              </a:rPr>
              <a:t>fetch_history </a:t>
            </a:r>
            <a:r>
              <a:rPr lang="en-US" sz="2495" strike="noStrike" u="none">
                <a:solidFill>
                  <a:srgbClr val="F6F3F1"/>
                </a:solidFill>
                <a:latin typeface="Public Sans"/>
              </a:rPr>
              <a:t>function attempts to extract browsing history from the specified Opera GX database and logs it to a text file.</a:t>
            </a:r>
          </a:p>
          <a:p>
            <a:pPr algn="l" marL="0" indent="0" lvl="1">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It handles SQLite operational errors gracefully by retrying after a delay if an error occurs.</a:t>
            </a:r>
          </a:p>
          <a:p>
            <a:pPr algn="l" marL="0" indent="0" lvl="1">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Each entry in the browsing history is written to the log file with its URL, title, and visit count.</a:t>
            </a:r>
          </a:p>
          <a:p>
            <a:pPr algn="l" marL="0" indent="0" lvl="1">
              <a:lnSpc>
                <a:spcPts val="3493"/>
              </a:lnSpc>
              <a:spcBef>
                <a:spcPct val="0"/>
              </a:spcBef>
            </a:pPr>
          </a:p>
          <a:p>
            <a:pPr algn="l" marL="0" indent="0" lvl="1">
              <a:lnSpc>
                <a:spcPts val="3493"/>
              </a:lnSpc>
              <a:spcBef>
                <a:spcPct val="0"/>
              </a:spcBef>
            </a:pPr>
            <a:r>
              <a:rPr lang="en-US" sz="2495" strike="noStrike" u="none">
                <a:solidFill>
                  <a:srgbClr val="F6F3F1"/>
                </a:solidFill>
                <a:latin typeface="Public Sans"/>
              </a:rPr>
              <a:t>The function ensures that the connection to the database is properly closed in case of an error.</a:t>
            </a:r>
          </a:p>
          <a:p>
            <a:pPr algn="l" marL="0" indent="0" lvl="1">
              <a:lnSpc>
                <a:spcPts val="3493"/>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67281" r="0" b="-10496"/>
            </a:stretch>
          </a:blipFill>
        </p:spPr>
      </p:sp>
      <p:sp>
        <p:nvSpPr>
          <p:cNvPr name="Freeform 3" id="3"/>
          <p:cNvSpPr/>
          <p:nvPr/>
        </p:nvSpPr>
        <p:spPr>
          <a:xfrm flipH="false" flipV="false" rot="-2110297">
            <a:off x="-7702016" y="69559"/>
            <a:ext cx="19436248" cy="5539331"/>
          </a:xfrm>
          <a:custGeom>
            <a:avLst/>
            <a:gdLst/>
            <a:ahLst/>
            <a:cxnLst/>
            <a:rect r="r" b="b" t="t" l="l"/>
            <a:pathLst>
              <a:path h="5539331" w="19436248">
                <a:moveTo>
                  <a:pt x="0" y="0"/>
                </a:moveTo>
                <a:lnTo>
                  <a:pt x="19436248" y="0"/>
                </a:lnTo>
                <a:lnTo>
                  <a:pt x="19436248" y="5539331"/>
                </a:lnTo>
                <a:lnTo>
                  <a:pt x="0" y="5539331"/>
                </a:lnTo>
                <a:lnTo>
                  <a:pt x="0" y="0"/>
                </a:lnTo>
                <a:close/>
              </a:path>
            </a:pathLst>
          </a:custGeom>
          <a:blipFill>
            <a:blip r:embed="rId3"/>
            <a:stretch>
              <a:fillRect l="0" t="0" r="0" b="0"/>
            </a:stretch>
          </a:blipFill>
        </p:spPr>
      </p:sp>
      <p:sp>
        <p:nvSpPr>
          <p:cNvPr name="Freeform 4" id="4"/>
          <p:cNvSpPr/>
          <p:nvPr/>
        </p:nvSpPr>
        <p:spPr>
          <a:xfrm flipH="false" flipV="false" rot="-1912260">
            <a:off x="9959344" y="6578786"/>
            <a:ext cx="11911448" cy="4496572"/>
          </a:xfrm>
          <a:custGeom>
            <a:avLst/>
            <a:gdLst/>
            <a:ahLst/>
            <a:cxnLst/>
            <a:rect r="r" b="b" t="t" l="l"/>
            <a:pathLst>
              <a:path h="4496572" w="11911448">
                <a:moveTo>
                  <a:pt x="0" y="0"/>
                </a:moveTo>
                <a:lnTo>
                  <a:pt x="11911448" y="0"/>
                </a:lnTo>
                <a:lnTo>
                  <a:pt x="11911448" y="4496571"/>
                </a:lnTo>
                <a:lnTo>
                  <a:pt x="0" y="4496571"/>
                </a:lnTo>
                <a:lnTo>
                  <a:pt x="0" y="0"/>
                </a:lnTo>
                <a:close/>
              </a:path>
            </a:pathLst>
          </a:custGeom>
          <a:blipFill>
            <a:blip r:embed="rId4"/>
            <a:stretch>
              <a:fillRect l="0" t="0" r="0" b="0"/>
            </a:stretch>
          </a:blipFill>
        </p:spPr>
      </p:sp>
      <p:sp>
        <p:nvSpPr>
          <p:cNvPr name="Freeform 5" id="5"/>
          <p:cNvSpPr/>
          <p:nvPr/>
        </p:nvSpPr>
        <p:spPr>
          <a:xfrm flipH="false" flipV="false" rot="0">
            <a:off x="0" y="1852869"/>
            <a:ext cx="7850274" cy="6593838"/>
          </a:xfrm>
          <a:custGeom>
            <a:avLst/>
            <a:gdLst/>
            <a:ahLst/>
            <a:cxnLst/>
            <a:rect r="r" b="b" t="t" l="l"/>
            <a:pathLst>
              <a:path h="6593838" w="7850274">
                <a:moveTo>
                  <a:pt x="0" y="0"/>
                </a:moveTo>
                <a:lnTo>
                  <a:pt x="7850274" y="0"/>
                </a:lnTo>
                <a:lnTo>
                  <a:pt x="7850274" y="6593838"/>
                </a:lnTo>
                <a:lnTo>
                  <a:pt x="0" y="6593838"/>
                </a:lnTo>
                <a:lnTo>
                  <a:pt x="0" y="0"/>
                </a:lnTo>
                <a:close/>
              </a:path>
            </a:pathLst>
          </a:custGeom>
          <a:blipFill>
            <a:blip r:embed="rId5"/>
            <a:stretch>
              <a:fillRect l="0" t="-11204" r="0" b="-7849"/>
            </a:stretch>
          </a:blipFill>
        </p:spPr>
      </p:sp>
      <p:sp>
        <p:nvSpPr>
          <p:cNvPr name="TextBox 6" id="6"/>
          <p:cNvSpPr txBox="true"/>
          <p:nvPr/>
        </p:nvSpPr>
        <p:spPr>
          <a:xfrm rot="0">
            <a:off x="9144000" y="2372910"/>
            <a:ext cx="8716364" cy="5487081"/>
          </a:xfrm>
          <a:prstGeom prst="rect">
            <a:avLst/>
          </a:prstGeom>
        </p:spPr>
        <p:txBody>
          <a:bodyPr anchor="t" rtlCol="false" tIns="0" lIns="0" bIns="0" rIns="0">
            <a:spAutoFit/>
          </a:bodyPr>
          <a:lstStyle/>
          <a:p>
            <a:pPr algn="l">
              <a:lnSpc>
                <a:spcPts val="3637"/>
              </a:lnSpc>
            </a:pPr>
            <a:r>
              <a:rPr lang="en-US" sz="2598" strike="noStrike" u="none">
                <a:solidFill>
                  <a:srgbClr val="F6F3F1"/>
                </a:solidFill>
                <a:latin typeface="Public Sans"/>
              </a:rPr>
              <a:t>The </a:t>
            </a:r>
            <a:r>
              <a:rPr lang="en-US" sz="2598" strike="noStrike" u="none">
                <a:solidFill>
                  <a:srgbClr val="F6F3F1"/>
                </a:solidFill>
                <a:latin typeface="Public Sans Bold"/>
              </a:rPr>
              <a:t>main function</a:t>
            </a:r>
            <a:r>
              <a:rPr lang="en-US" sz="2598" strike="noStrike" u="none">
                <a:solidFill>
                  <a:srgbClr val="F6F3F1"/>
                </a:solidFill>
                <a:latin typeface="Public Sans"/>
              </a:rPr>
              <a:t> initializes and starts several monitoring tasks (keyboard logging, screenshot taking, audio recording, video recording, clipboard monitoring, and fetching browser history) each in its own thread.</a:t>
            </a:r>
          </a:p>
          <a:p>
            <a:pPr algn="l">
              <a:lnSpc>
                <a:spcPts val="3637"/>
              </a:lnSpc>
            </a:pPr>
          </a:p>
          <a:p>
            <a:pPr algn="l">
              <a:lnSpc>
                <a:spcPts val="3637"/>
              </a:lnSpc>
            </a:pPr>
            <a:r>
              <a:rPr lang="en-US" sz="2598" strike="noStrike" u="none">
                <a:solidFill>
                  <a:srgbClr val="F6F3F1"/>
                </a:solidFill>
                <a:latin typeface="Public Sans"/>
              </a:rPr>
              <a:t>It waits for all these tasks to complete before exiting, ensuring all monitoring activities run concurrently.</a:t>
            </a:r>
          </a:p>
          <a:p>
            <a:pPr algn="l">
              <a:lnSpc>
                <a:spcPts val="3637"/>
              </a:lnSpc>
            </a:pPr>
          </a:p>
          <a:p>
            <a:pPr algn="l">
              <a:lnSpc>
                <a:spcPts val="3637"/>
              </a:lnSpc>
            </a:pPr>
            <a:r>
              <a:rPr lang="en-US" sz="2598" strike="noStrike" u="none">
                <a:solidFill>
                  <a:srgbClr val="F6F3F1"/>
                </a:solidFill>
                <a:latin typeface="Public Sans"/>
              </a:rPr>
              <a:t>The keyboard listener is managed by the</a:t>
            </a:r>
            <a:r>
              <a:rPr lang="en-US" sz="2598" strike="noStrike" u="none">
                <a:solidFill>
                  <a:srgbClr val="F6F3F1"/>
                </a:solidFill>
                <a:latin typeface="Public Sans Bold"/>
              </a:rPr>
              <a:t> pynput library</a:t>
            </a:r>
            <a:r>
              <a:rPr lang="en-US" sz="2598" strike="noStrike" u="none">
                <a:solidFill>
                  <a:srgbClr val="F6F3F1"/>
                </a:solidFill>
                <a:latin typeface="Public Sans"/>
              </a:rPr>
              <a:t>, and the other tasks run in separate threads using the </a:t>
            </a:r>
            <a:r>
              <a:rPr lang="en-US" sz="2598" strike="noStrike" u="none">
                <a:solidFill>
                  <a:srgbClr val="F6F3F1"/>
                </a:solidFill>
                <a:latin typeface="Public Sans Bold"/>
              </a:rPr>
              <a:t>threading module</a:t>
            </a:r>
            <a:r>
              <a:rPr lang="en-US" sz="2598" strike="noStrike" u="none">
                <a:solidFill>
                  <a:srgbClr val="F6F3F1"/>
                </a:solidFill>
                <a:latin typeface="Public Sans"/>
              </a:rPr>
              <a:t>.</a:t>
            </a:r>
          </a:p>
          <a:p>
            <a:pPr algn="just">
              <a:lnSpc>
                <a:spcPts val="3637"/>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67281" r="0" b="-10496"/>
            </a:stretch>
          </a:blipFill>
        </p:spPr>
      </p:sp>
      <p:sp>
        <p:nvSpPr>
          <p:cNvPr name="Freeform 3" id="3"/>
          <p:cNvSpPr/>
          <p:nvPr/>
        </p:nvSpPr>
        <p:spPr>
          <a:xfrm flipH="false" flipV="false" rot="-2110297">
            <a:off x="-7702016" y="69559"/>
            <a:ext cx="19436248" cy="5539331"/>
          </a:xfrm>
          <a:custGeom>
            <a:avLst/>
            <a:gdLst/>
            <a:ahLst/>
            <a:cxnLst/>
            <a:rect r="r" b="b" t="t" l="l"/>
            <a:pathLst>
              <a:path h="5539331" w="19436248">
                <a:moveTo>
                  <a:pt x="0" y="0"/>
                </a:moveTo>
                <a:lnTo>
                  <a:pt x="19436248" y="0"/>
                </a:lnTo>
                <a:lnTo>
                  <a:pt x="19436248" y="5539331"/>
                </a:lnTo>
                <a:lnTo>
                  <a:pt x="0" y="5539331"/>
                </a:lnTo>
                <a:lnTo>
                  <a:pt x="0" y="0"/>
                </a:lnTo>
                <a:close/>
              </a:path>
            </a:pathLst>
          </a:custGeom>
          <a:blipFill>
            <a:blip r:embed="rId3"/>
            <a:stretch>
              <a:fillRect l="0" t="0" r="0" b="0"/>
            </a:stretch>
          </a:blipFill>
        </p:spPr>
      </p:sp>
      <p:sp>
        <p:nvSpPr>
          <p:cNvPr name="Freeform 4" id="4"/>
          <p:cNvSpPr/>
          <p:nvPr/>
        </p:nvSpPr>
        <p:spPr>
          <a:xfrm flipH="false" flipV="false" rot="-1912260">
            <a:off x="9959344" y="6578786"/>
            <a:ext cx="11911448" cy="4496572"/>
          </a:xfrm>
          <a:custGeom>
            <a:avLst/>
            <a:gdLst/>
            <a:ahLst/>
            <a:cxnLst/>
            <a:rect r="r" b="b" t="t" l="l"/>
            <a:pathLst>
              <a:path h="4496572" w="11911448">
                <a:moveTo>
                  <a:pt x="0" y="0"/>
                </a:moveTo>
                <a:lnTo>
                  <a:pt x="11911448" y="0"/>
                </a:lnTo>
                <a:lnTo>
                  <a:pt x="11911448" y="4496571"/>
                </a:lnTo>
                <a:lnTo>
                  <a:pt x="0" y="4496571"/>
                </a:lnTo>
                <a:lnTo>
                  <a:pt x="0" y="0"/>
                </a:lnTo>
                <a:close/>
              </a:path>
            </a:pathLst>
          </a:custGeom>
          <a:blipFill>
            <a:blip r:embed="rId4"/>
            <a:stretch>
              <a:fillRect l="0" t="0" r="0" b="0"/>
            </a:stretch>
          </a:blipFill>
        </p:spPr>
      </p:sp>
      <p:sp>
        <p:nvSpPr>
          <p:cNvPr name="Freeform 5" id="5"/>
          <p:cNvSpPr/>
          <p:nvPr/>
        </p:nvSpPr>
        <p:spPr>
          <a:xfrm flipH="true" flipV="false" rot="0">
            <a:off x="7435014" y="3346439"/>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313034" y="1223048"/>
            <a:ext cx="13661933" cy="1994535"/>
          </a:xfrm>
          <a:prstGeom prst="rect">
            <a:avLst/>
          </a:prstGeom>
        </p:spPr>
        <p:txBody>
          <a:bodyPr anchor="t" rtlCol="false" tIns="0" lIns="0" bIns="0" rIns="0">
            <a:spAutoFit/>
          </a:bodyPr>
          <a:lstStyle/>
          <a:p>
            <a:pPr algn="ctr">
              <a:lnSpc>
                <a:spcPts val="13439"/>
              </a:lnSpc>
            </a:pPr>
            <a:r>
              <a:rPr lang="en-US" sz="9600">
                <a:solidFill>
                  <a:srgbClr val="F6F3F1"/>
                </a:solidFill>
                <a:latin typeface="Mont"/>
              </a:rPr>
              <a:t>LIBRARIES</a:t>
            </a:r>
          </a:p>
        </p:txBody>
      </p:sp>
      <p:sp>
        <p:nvSpPr>
          <p:cNvPr name="TextBox 7" id="7"/>
          <p:cNvSpPr txBox="true"/>
          <p:nvPr/>
        </p:nvSpPr>
        <p:spPr>
          <a:xfrm rot="0">
            <a:off x="0" y="4215782"/>
            <a:ext cx="18288000" cy="4823048"/>
          </a:xfrm>
          <a:prstGeom prst="rect">
            <a:avLst/>
          </a:prstGeom>
        </p:spPr>
        <p:txBody>
          <a:bodyPr anchor="t" rtlCol="false" tIns="0" lIns="0" bIns="0" rIns="0">
            <a:spAutoFit/>
          </a:bodyPr>
          <a:lstStyle/>
          <a:p>
            <a:pPr algn="l" marL="456896" indent="-228448" lvl="1">
              <a:lnSpc>
                <a:spcPts val="2962"/>
              </a:lnSpc>
              <a:spcBef>
                <a:spcPct val="0"/>
              </a:spcBef>
              <a:buFont typeface="Arial"/>
              <a:buChar char="•"/>
            </a:pPr>
            <a:r>
              <a:rPr lang="en-US" sz="2116" strike="noStrike" u="none">
                <a:solidFill>
                  <a:srgbClr val="F6F3F1"/>
                </a:solidFill>
                <a:latin typeface="Public Sans Bold"/>
              </a:rPr>
              <a:t>OS</a:t>
            </a:r>
            <a:r>
              <a:rPr lang="en-US" sz="2116" strike="noStrike" u="none">
                <a:solidFill>
                  <a:srgbClr val="F6F3F1"/>
                </a:solidFill>
                <a:latin typeface="Public Sans"/>
              </a:rPr>
              <a:t>: ENSURES DIRECTORIES FOR STORING LOGS, SCREENSHOTS, AUDIO RECORDINGS, AND VIDEO RECORDINGS EXIST, AND HANDLES FILE PATHS.</a:t>
            </a:r>
          </a:p>
          <a:p>
            <a:pPr algn="l">
              <a:lnSpc>
                <a:spcPts val="2962"/>
              </a:lnSpc>
              <a:spcBef>
                <a:spcPct val="0"/>
              </a:spcBef>
            </a:pPr>
          </a:p>
          <a:p>
            <a:pPr algn="l" marL="456896" indent="-228448" lvl="1">
              <a:lnSpc>
                <a:spcPts val="2962"/>
              </a:lnSpc>
              <a:spcBef>
                <a:spcPct val="0"/>
              </a:spcBef>
              <a:buFont typeface="Arial"/>
              <a:buChar char="•"/>
            </a:pPr>
            <a:r>
              <a:rPr lang="en-US" sz="2116" strike="noStrike" u="none">
                <a:solidFill>
                  <a:srgbClr val="F6F3F1"/>
                </a:solidFill>
                <a:latin typeface="Public Sans Bold"/>
              </a:rPr>
              <a:t>PYNPUT</a:t>
            </a:r>
            <a:r>
              <a:rPr lang="en-US" sz="2116" strike="noStrike" u="none">
                <a:solidFill>
                  <a:srgbClr val="F6F3F1"/>
                </a:solidFill>
                <a:latin typeface="Public Sans"/>
              </a:rPr>
              <a:t>: LISTENS TO AND LOGS KEYBOARD EVENTS.</a:t>
            </a:r>
          </a:p>
          <a:p>
            <a:pPr algn="l">
              <a:lnSpc>
                <a:spcPts val="2962"/>
              </a:lnSpc>
              <a:spcBef>
                <a:spcPct val="0"/>
              </a:spcBef>
            </a:pPr>
          </a:p>
          <a:p>
            <a:pPr algn="l" marL="456896" indent="-228448" lvl="1">
              <a:lnSpc>
                <a:spcPts val="2962"/>
              </a:lnSpc>
              <a:spcBef>
                <a:spcPct val="0"/>
              </a:spcBef>
              <a:buFont typeface="Arial"/>
              <a:buChar char="•"/>
            </a:pPr>
            <a:r>
              <a:rPr lang="en-US" sz="2116" strike="noStrike" u="none">
                <a:solidFill>
                  <a:srgbClr val="F6F3F1"/>
                </a:solidFill>
                <a:latin typeface="Public Sans Bold"/>
              </a:rPr>
              <a:t>PIL (PILLOW)</a:t>
            </a:r>
            <a:r>
              <a:rPr lang="en-US" sz="2116" strike="noStrike" u="none">
                <a:solidFill>
                  <a:srgbClr val="F6F3F1"/>
                </a:solidFill>
                <a:latin typeface="Public Sans"/>
              </a:rPr>
              <a:t>: CAPTURES AND SAVES SCREENSHOTS AT REGULAR INTERVALS.</a:t>
            </a:r>
          </a:p>
          <a:p>
            <a:pPr algn="l">
              <a:lnSpc>
                <a:spcPts val="2962"/>
              </a:lnSpc>
              <a:spcBef>
                <a:spcPct val="0"/>
              </a:spcBef>
            </a:pPr>
          </a:p>
          <a:p>
            <a:pPr algn="l" marL="456896" indent="-228448" lvl="1">
              <a:lnSpc>
                <a:spcPts val="2962"/>
              </a:lnSpc>
              <a:spcBef>
                <a:spcPct val="0"/>
              </a:spcBef>
              <a:buFont typeface="Arial"/>
              <a:buChar char="•"/>
            </a:pPr>
            <a:r>
              <a:rPr lang="en-US" sz="2116" strike="noStrike" u="none">
                <a:solidFill>
                  <a:srgbClr val="F6F3F1"/>
                </a:solidFill>
                <a:latin typeface="Public Sans Bold"/>
              </a:rPr>
              <a:t>TIME</a:t>
            </a:r>
            <a:r>
              <a:rPr lang="en-US" sz="2116" strike="noStrike" u="none">
                <a:solidFill>
                  <a:srgbClr val="F6F3F1"/>
                </a:solidFill>
                <a:latin typeface="Public Sans"/>
              </a:rPr>
              <a:t>: MANAGES TIMESTAMPS FOR FILENAMES, MEASURES INTERVALS FOR SCREENSHOTS AND RECORDINGS, AND INTRODUCES DELAYS BETWEEN ACTIONS.</a:t>
            </a:r>
          </a:p>
          <a:p>
            <a:pPr algn="l">
              <a:lnSpc>
                <a:spcPts val="2962"/>
              </a:lnSpc>
              <a:spcBef>
                <a:spcPct val="0"/>
              </a:spcBef>
            </a:pPr>
          </a:p>
          <a:p>
            <a:pPr algn="l" marL="456896" indent="-228448" lvl="1">
              <a:lnSpc>
                <a:spcPts val="2962"/>
              </a:lnSpc>
              <a:spcBef>
                <a:spcPct val="0"/>
              </a:spcBef>
              <a:buFont typeface="Arial"/>
              <a:buChar char="•"/>
            </a:pPr>
            <a:r>
              <a:rPr lang="en-US" sz="2116" strike="noStrike" u="none">
                <a:solidFill>
                  <a:srgbClr val="F6F3F1"/>
                </a:solidFill>
                <a:latin typeface="Public Sans Bold"/>
              </a:rPr>
              <a:t>SOUNDDEVICE</a:t>
            </a:r>
            <a:r>
              <a:rPr lang="en-US" sz="2116" strike="noStrike" u="none">
                <a:solidFill>
                  <a:srgbClr val="F6F3F1"/>
                </a:solidFill>
                <a:latin typeface="Public Sans"/>
              </a:rPr>
              <a:t>: RECORDS AUDIO FROM THE MICROPHONE AT REGULAR INTERVALS.</a:t>
            </a:r>
          </a:p>
          <a:p>
            <a:pPr algn="l">
              <a:lnSpc>
                <a:spcPts val="2962"/>
              </a:lnSpc>
              <a:spcBef>
                <a:spcPct val="0"/>
              </a:spcBef>
            </a:pPr>
          </a:p>
          <a:p>
            <a:pPr algn="l">
              <a:lnSpc>
                <a:spcPts val="2962"/>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67281" r="0" b="-10496"/>
            </a:stretch>
          </a:blipFill>
        </p:spPr>
      </p:sp>
      <p:sp>
        <p:nvSpPr>
          <p:cNvPr name="Freeform 3" id="3"/>
          <p:cNvSpPr/>
          <p:nvPr/>
        </p:nvSpPr>
        <p:spPr>
          <a:xfrm flipH="false" flipV="false" rot="-2110297">
            <a:off x="-7702016" y="69559"/>
            <a:ext cx="19436248" cy="5539331"/>
          </a:xfrm>
          <a:custGeom>
            <a:avLst/>
            <a:gdLst/>
            <a:ahLst/>
            <a:cxnLst/>
            <a:rect r="r" b="b" t="t" l="l"/>
            <a:pathLst>
              <a:path h="5539331" w="19436248">
                <a:moveTo>
                  <a:pt x="0" y="0"/>
                </a:moveTo>
                <a:lnTo>
                  <a:pt x="19436248" y="0"/>
                </a:lnTo>
                <a:lnTo>
                  <a:pt x="19436248" y="5539331"/>
                </a:lnTo>
                <a:lnTo>
                  <a:pt x="0" y="5539331"/>
                </a:lnTo>
                <a:lnTo>
                  <a:pt x="0" y="0"/>
                </a:lnTo>
                <a:close/>
              </a:path>
            </a:pathLst>
          </a:custGeom>
          <a:blipFill>
            <a:blip r:embed="rId3"/>
            <a:stretch>
              <a:fillRect l="0" t="0" r="0" b="0"/>
            </a:stretch>
          </a:blipFill>
        </p:spPr>
      </p:sp>
      <p:sp>
        <p:nvSpPr>
          <p:cNvPr name="Freeform 4" id="4"/>
          <p:cNvSpPr/>
          <p:nvPr/>
        </p:nvSpPr>
        <p:spPr>
          <a:xfrm flipH="false" flipV="false" rot="-1912260">
            <a:off x="9959344" y="6578786"/>
            <a:ext cx="11911448" cy="4496572"/>
          </a:xfrm>
          <a:custGeom>
            <a:avLst/>
            <a:gdLst/>
            <a:ahLst/>
            <a:cxnLst/>
            <a:rect r="r" b="b" t="t" l="l"/>
            <a:pathLst>
              <a:path h="4496572" w="11911448">
                <a:moveTo>
                  <a:pt x="0" y="0"/>
                </a:moveTo>
                <a:lnTo>
                  <a:pt x="11911448" y="0"/>
                </a:lnTo>
                <a:lnTo>
                  <a:pt x="11911448" y="4496571"/>
                </a:lnTo>
                <a:lnTo>
                  <a:pt x="0" y="4496571"/>
                </a:lnTo>
                <a:lnTo>
                  <a:pt x="0" y="0"/>
                </a:lnTo>
                <a:close/>
              </a:path>
            </a:pathLst>
          </a:custGeom>
          <a:blipFill>
            <a:blip r:embed="rId4"/>
            <a:stretch>
              <a:fillRect l="0" t="0" r="0" b="0"/>
            </a:stretch>
          </a:blipFill>
        </p:spPr>
      </p:sp>
      <p:sp>
        <p:nvSpPr>
          <p:cNvPr name="Freeform 5" id="5"/>
          <p:cNvSpPr/>
          <p:nvPr/>
        </p:nvSpPr>
        <p:spPr>
          <a:xfrm flipH="true" flipV="false" rot="0">
            <a:off x="7435014" y="3346439"/>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313034" y="1223048"/>
            <a:ext cx="13661933" cy="1994535"/>
          </a:xfrm>
          <a:prstGeom prst="rect">
            <a:avLst/>
          </a:prstGeom>
        </p:spPr>
        <p:txBody>
          <a:bodyPr anchor="t" rtlCol="false" tIns="0" lIns="0" bIns="0" rIns="0">
            <a:spAutoFit/>
          </a:bodyPr>
          <a:lstStyle/>
          <a:p>
            <a:pPr algn="ctr">
              <a:lnSpc>
                <a:spcPts val="13439"/>
              </a:lnSpc>
            </a:pPr>
            <a:r>
              <a:rPr lang="en-US" sz="9600">
                <a:solidFill>
                  <a:srgbClr val="F6F3F1"/>
                </a:solidFill>
                <a:latin typeface="Mont"/>
              </a:rPr>
              <a:t>LIBRARIES</a:t>
            </a:r>
          </a:p>
        </p:txBody>
      </p:sp>
      <p:sp>
        <p:nvSpPr>
          <p:cNvPr name="TextBox 7" id="7"/>
          <p:cNvSpPr txBox="true"/>
          <p:nvPr/>
        </p:nvSpPr>
        <p:spPr>
          <a:xfrm rot="0">
            <a:off x="0" y="4215782"/>
            <a:ext cx="18288000" cy="4080098"/>
          </a:xfrm>
          <a:prstGeom prst="rect">
            <a:avLst/>
          </a:prstGeom>
        </p:spPr>
        <p:txBody>
          <a:bodyPr anchor="t" rtlCol="false" tIns="0" lIns="0" bIns="0" rIns="0">
            <a:spAutoFit/>
          </a:bodyPr>
          <a:lstStyle/>
          <a:p>
            <a:pPr algn="l" marL="456896" indent="-228448" lvl="1">
              <a:lnSpc>
                <a:spcPts val="2962"/>
              </a:lnSpc>
              <a:spcBef>
                <a:spcPct val="0"/>
              </a:spcBef>
              <a:buFont typeface="Arial"/>
              <a:buChar char="•"/>
            </a:pPr>
            <a:r>
              <a:rPr lang="en-US" sz="2116">
                <a:solidFill>
                  <a:srgbClr val="F6F3F1"/>
                </a:solidFill>
                <a:latin typeface="Public Sans Bold"/>
              </a:rPr>
              <a:t>SCIPY.I</a:t>
            </a:r>
            <a:r>
              <a:rPr lang="en-US" sz="2116">
                <a:solidFill>
                  <a:srgbClr val="F6F3F1"/>
                </a:solidFill>
                <a:latin typeface="Public Sans Bold"/>
              </a:rPr>
              <a:t>O.WAVFILE</a:t>
            </a:r>
            <a:r>
              <a:rPr lang="en-US" sz="2116">
                <a:solidFill>
                  <a:srgbClr val="F6F3F1"/>
                </a:solidFill>
                <a:latin typeface="Public Sans"/>
              </a:rPr>
              <a:t>: SAVES THE RECORDED AUDIO TO WAV FILES.</a:t>
            </a:r>
          </a:p>
          <a:p>
            <a:pPr algn="l">
              <a:lnSpc>
                <a:spcPts val="2962"/>
              </a:lnSpc>
              <a:spcBef>
                <a:spcPct val="0"/>
              </a:spcBef>
            </a:pPr>
          </a:p>
          <a:p>
            <a:pPr algn="l" marL="456896" indent="-228448" lvl="1">
              <a:lnSpc>
                <a:spcPts val="2962"/>
              </a:lnSpc>
              <a:spcBef>
                <a:spcPct val="0"/>
              </a:spcBef>
              <a:buFont typeface="Arial"/>
              <a:buChar char="•"/>
            </a:pPr>
            <a:r>
              <a:rPr lang="en-US" sz="2116">
                <a:solidFill>
                  <a:srgbClr val="F6F3F1"/>
                </a:solidFill>
                <a:latin typeface="Public Sans Bold"/>
              </a:rPr>
              <a:t>CV2 (OPENCV)</a:t>
            </a:r>
            <a:r>
              <a:rPr lang="en-US" sz="2116">
                <a:solidFill>
                  <a:srgbClr val="F6F3F1"/>
                </a:solidFill>
                <a:latin typeface="Public Sans"/>
              </a:rPr>
              <a:t>: CAPTURES VIDEO FROM THE WEBCAM AND SAVES IT TO AVI FILES.</a:t>
            </a:r>
          </a:p>
          <a:p>
            <a:pPr algn="l">
              <a:lnSpc>
                <a:spcPts val="2962"/>
              </a:lnSpc>
              <a:spcBef>
                <a:spcPct val="0"/>
              </a:spcBef>
            </a:pPr>
          </a:p>
          <a:p>
            <a:pPr algn="l" marL="456896" indent="-228448" lvl="1">
              <a:lnSpc>
                <a:spcPts val="2962"/>
              </a:lnSpc>
              <a:spcBef>
                <a:spcPct val="0"/>
              </a:spcBef>
              <a:buFont typeface="Arial"/>
              <a:buChar char="•"/>
            </a:pPr>
            <a:r>
              <a:rPr lang="en-US" sz="2116">
                <a:solidFill>
                  <a:srgbClr val="F6F3F1"/>
                </a:solidFill>
                <a:latin typeface="Public Sans Bold"/>
              </a:rPr>
              <a:t>PYPERCLIP</a:t>
            </a:r>
            <a:r>
              <a:rPr lang="en-US" sz="2116">
                <a:solidFill>
                  <a:srgbClr val="F6F3F1"/>
                </a:solidFill>
                <a:latin typeface="Public Sans"/>
              </a:rPr>
              <a:t>: MONITORS AND LOGS CHANGES TO THE CLIPBOARD CONTENT.</a:t>
            </a:r>
          </a:p>
          <a:p>
            <a:pPr algn="l">
              <a:lnSpc>
                <a:spcPts val="2962"/>
              </a:lnSpc>
              <a:spcBef>
                <a:spcPct val="0"/>
              </a:spcBef>
            </a:pPr>
          </a:p>
          <a:p>
            <a:pPr algn="l" marL="456896" indent="-228448" lvl="1">
              <a:lnSpc>
                <a:spcPts val="2962"/>
              </a:lnSpc>
              <a:spcBef>
                <a:spcPct val="0"/>
              </a:spcBef>
              <a:buFont typeface="Arial"/>
              <a:buChar char="•"/>
            </a:pPr>
            <a:r>
              <a:rPr lang="en-US" sz="2116">
                <a:solidFill>
                  <a:srgbClr val="F6F3F1"/>
                </a:solidFill>
                <a:latin typeface="Public Sans Bold"/>
              </a:rPr>
              <a:t>THREADING</a:t>
            </a:r>
            <a:r>
              <a:rPr lang="en-US" sz="2116">
                <a:solidFill>
                  <a:srgbClr val="F6F3F1"/>
                </a:solidFill>
                <a:latin typeface="Public Sans"/>
              </a:rPr>
              <a:t>: RUNS EACH MONITORING TASK (KEYBOARD LOGGING, SCREENSHOT CAPTURE, AUDIO RECORDING, VIDEO RECORDING, CLIPBOARD MONITORING, AND BROWSER HISTORY FETCHING) IN ITS OWN THREAD FOR CONCURRENT EXECUTION.</a:t>
            </a:r>
          </a:p>
          <a:p>
            <a:pPr algn="l">
              <a:lnSpc>
                <a:spcPts val="2962"/>
              </a:lnSpc>
              <a:spcBef>
                <a:spcPct val="0"/>
              </a:spcBef>
            </a:pPr>
          </a:p>
          <a:p>
            <a:pPr algn="l" marL="456896" indent="-228448" lvl="1">
              <a:lnSpc>
                <a:spcPts val="2962"/>
              </a:lnSpc>
              <a:spcBef>
                <a:spcPct val="0"/>
              </a:spcBef>
              <a:buFont typeface="Arial"/>
              <a:buChar char="•"/>
            </a:pPr>
            <a:r>
              <a:rPr lang="en-US" sz="2116">
                <a:solidFill>
                  <a:srgbClr val="F6F3F1"/>
                </a:solidFill>
                <a:latin typeface="Public Sans Bold"/>
              </a:rPr>
              <a:t>SQLITE3</a:t>
            </a:r>
            <a:r>
              <a:rPr lang="en-US" sz="2116">
                <a:solidFill>
                  <a:srgbClr val="F6F3F1"/>
                </a:solidFill>
                <a:latin typeface="Public Sans"/>
              </a:rPr>
              <a:t>: FETCHES AND LOGS THE BROWSER HISTORY FROM THE SQLITE DATABASE USED BY OPERA GX.</a:t>
            </a:r>
          </a:p>
          <a:p>
            <a:pPr algn="l">
              <a:lnSpc>
                <a:spcPts val="2962"/>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1392830">
            <a:off x="-6081971" y="3704228"/>
            <a:ext cx="21880057" cy="7712720"/>
          </a:xfrm>
          <a:custGeom>
            <a:avLst/>
            <a:gdLst/>
            <a:ahLst/>
            <a:cxnLst/>
            <a:rect r="r" b="b" t="t" l="l"/>
            <a:pathLst>
              <a:path h="7712720" w="21880057">
                <a:moveTo>
                  <a:pt x="0" y="0"/>
                </a:moveTo>
                <a:lnTo>
                  <a:pt x="21880057" y="0"/>
                </a:lnTo>
                <a:lnTo>
                  <a:pt x="21880057" y="7712720"/>
                </a:lnTo>
                <a:lnTo>
                  <a:pt x="0" y="7712720"/>
                </a:lnTo>
                <a:lnTo>
                  <a:pt x="0" y="0"/>
                </a:lnTo>
                <a:close/>
              </a:path>
            </a:pathLst>
          </a:custGeom>
          <a:blipFill>
            <a:blip r:embed="rId2"/>
            <a:stretch>
              <a:fillRect l="0" t="0" r="0" b="0"/>
            </a:stretch>
          </a:blipFill>
        </p:spPr>
      </p:sp>
      <p:sp>
        <p:nvSpPr>
          <p:cNvPr name="Freeform 3" id="3"/>
          <p:cNvSpPr/>
          <p:nvPr/>
        </p:nvSpPr>
        <p:spPr>
          <a:xfrm flipH="true" flipV="false" rot="0">
            <a:off x="1028700" y="4441715"/>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918889" y="1215294"/>
            <a:ext cx="1385582" cy="1385576"/>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40229" t="0" r="-21827" b="-64251"/>
              </a:stretch>
            </a:blipFill>
          </p:spPr>
        </p:sp>
      </p:grpSp>
      <p:sp>
        <p:nvSpPr>
          <p:cNvPr name="AutoShape 6" id="6"/>
          <p:cNvSpPr/>
          <p:nvPr/>
        </p:nvSpPr>
        <p:spPr>
          <a:xfrm flipV="true">
            <a:off x="11501959" y="2594747"/>
            <a:ext cx="5115339" cy="12246"/>
          </a:xfrm>
          <a:prstGeom prst="line">
            <a:avLst/>
          </a:prstGeom>
          <a:ln cap="flat" w="9525">
            <a:solidFill>
              <a:srgbClr val="000000"/>
            </a:solidFill>
            <a:prstDash val="solid"/>
            <a:headEnd type="none" len="sm" w="sm"/>
            <a:tailEnd type="none" len="sm" w="sm"/>
          </a:ln>
        </p:spPr>
      </p:sp>
      <p:sp>
        <p:nvSpPr>
          <p:cNvPr name="Freeform 7" id="7"/>
          <p:cNvSpPr/>
          <p:nvPr/>
        </p:nvSpPr>
        <p:spPr>
          <a:xfrm flipH="false" flipV="false" rot="0">
            <a:off x="16480882" y="2453556"/>
            <a:ext cx="272856" cy="272856"/>
          </a:xfrm>
          <a:custGeom>
            <a:avLst/>
            <a:gdLst/>
            <a:ahLst/>
            <a:cxnLst/>
            <a:rect r="r" b="b" t="t" l="l"/>
            <a:pathLst>
              <a:path h="272856" w="272856">
                <a:moveTo>
                  <a:pt x="0" y="0"/>
                </a:moveTo>
                <a:lnTo>
                  <a:pt x="272855" y="0"/>
                </a:lnTo>
                <a:lnTo>
                  <a:pt x="272855" y="272856"/>
                </a:lnTo>
                <a:lnTo>
                  <a:pt x="0" y="2728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918889" y="3392590"/>
            <a:ext cx="1385582" cy="1385576"/>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74455" t="-9094" r="-69487" b="-140039"/>
              </a:stretch>
            </a:blipFill>
          </p:spPr>
        </p:sp>
      </p:grpSp>
      <p:sp>
        <p:nvSpPr>
          <p:cNvPr name="AutoShape 10" id="10"/>
          <p:cNvSpPr/>
          <p:nvPr/>
        </p:nvSpPr>
        <p:spPr>
          <a:xfrm flipV="true">
            <a:off x="11501959" y="4772043"/>
            <a:ext cx="5115339" cy="12246"/>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16480882" y="4630852"/>
            <a:ext cx="272856" cy="272856"/>
          </a:xfrm>
          <a:custGeom>
            <a:avLst/>
            <a:gdLst/>
            <a:ahLst/>
            <a:cxnLst/>
            <a:rect r="r" b="b" t="t" l="l"/>
            <a:pathLst>
              <a:path h="272856" w="272856">
                <a:moveTo>
                  <a:pt x="0" y="0"/>
                </a:moveTo>
                <a:lnTo>
                  <a:pt x="272855" y="0"/>
                </a:lnTo>
                <a:lnTo>
                  <a:pt x="272855" y="272856"/>
                </a:lnTo>
                <a:lnTo>
                  <a:pt x="0" y="2728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9918889" y="5575328"/>
            <a:ext cx="1385582" cy="1385576"/>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0" t="0" r="0" b="-25052"/>
              </a:stretch>
            </a:blipFill>
          </p:spPr>
        </p:sp>
      </p:grpSp>
      <p:sp>
        <p:nvSpPr>
          <p:cNvPr name="AutoShape 14" id="14"/>
          <p:cNvSpPr/>
          <p:nvPr/>
        </p:nvSpPr>
        <p:spPr>
          <a:xfrm flipV="true">
            <a:off x="11501959" y="6949339"/>
            <a:ext cx="5115339" cy="12246"/>
          </a:xfrm>
          <a:prstGeom prst="line">
            <a:avLst/>
          </a:prstGeom>
          <a:ln cap="flat" w="9525">
            <a:solidFill>
              <a:srgbClr val="000000"/>
            </a:solidFill>
            <a:prstDash val="solid"/>
            <a:headEnd type="none" len="sm" w="sm"/>
            <a:tailEnd type="none" len="sm" w="sm"/>
          </a:ln>
        </p:spPr>
      </p:sp>
      <p:sp>
        <p:nvSpPr>
          <p:cNvPr name="Freeform 15" id="15"/>
          <p:cNvSpPr/>
          <p:nvPr/>
        </p:nvSpPr>
        <p:spPr>
          <a:xfrm flipH="false" flipV="false" rot="0">
            <a:off x="16480882" y="6808148"/>
            <a:ext cx="272856" cy="272856"/>
          </a:xfrm>
          <a:custGeom>
            <a:avLst/>
            <a:gdLst/>
            <a:ahLst/>
            <a:cxnLst/>
            <a:rect r="r" b="b" t="t" l="l"/>
            <a:pathLst>
              <a:path h="272856" w="272856">
                <a:moveTo>
                  <a:pt x="0" y="0"/>
                </a:moveTo>
                <a:lnTo>
                  <a:pt x="272855" y="0"/>
                </a:lnTo>
                <a:lnTo>
                  <a:pt x="272855" y="272856"/>
                </a:lnTo>
                <a:lnTo>
                  <a:pt x="0" y="2728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9918889" y="7758067"/>
            <a:ext cx="1385582" cy="1385576"/>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13678" t="0" r="-13678" b="0"/>
              </a:stretch>
            </a:blipFill>
          </p:spPr>
        </p:sp>
      </p:grpSp>
      <p:sp>
        <p:nvSpPr>
          <p:cNvPr name="AutoShape 18" id="18"/>
          <p:cNvSpPr/>
          <p:nvPr/>
        </p:nvSpPr>
        <p:spPr>
          <a:xfrm flipV="true">
            <a:off x="11501959" y="9126635"/>
            <a:ext cx="5115339" cy="12246"/>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16480882" y="8985444"/>
            <a:ext cx="272856" cy="272856"/>
          </a:xfrm>
          <a:custGeom>
            <a:avLst/>
            <a:gdLst/>
            <a:ahLst/>
            <a:cxnLst/>
            <a:rect r="r" b="b" t="t" l="l"/>
            <a:pathLst>
              <a:path h="272856" w="272856">
                <a:moveTo>
                  <a:pt x="0" y="0"/>
                </a:moveTo>
                <a:lnTo>
                  <a:pt x="272855" y="0"/>
                </a:lnTo>
                <a:lnTo>
                  <a:pt x="272855" y="272856"/>
                </a:lnTo>
                <a:lnTo>
                  <a:pt x="0" y="2728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028700" y="495300"/>
            <a:ext cx="7053691" cy="3699510"/>
          </a:xfrm>
          <a:prstGeom prst="rect">
            <a:avLst/>
          </a:prstGeom>
        </p:spPr>
        <p:txBody>
          <a:bodyPr anchor="t" rtlCol="false" tIns="0" lIns="0" bIns="0" rIns="0">
            <a:spAutoFit/>
          </a:bodyPr>
          <a:lstStyle/>
          <a:p>
            <a:pPr algn="l">
              <a:lnSpc>
                <a:spcPts val="13439"/>
              </a:lnSpc>
            </a:pPr>
            <a:r>
              <a:rPr lang="en-US" sz="9600">
                <a:solidFill>
                  <a:srgbClr val="1F1F37"/>
                </a:solidFill>
                <a:latin typeface="Mont"/>
              </a:rPr>
              <a:t>Meet</a:t>
            </a:r>
          </a:p>
          <a:p>
            <a:pPr algn="l">
              <a:lnSpc>
                <a:spcPts val="13439"/>
              </a:lnSpc>
            </a:pPr>
            <a:r>
              <a:rPr lang="en-US" sz="9600">
                <a:solidFill>
                  <a:srgbClr val="1F1F37"/>
                </a:solidFill>
                <a:latin typeface="Mont"/>
              </a:rPr>
              <a:t>the Team</a:t>
            </a:r>
          </a:p>
        </p:txBody>
      </p:sp>
      <p:sp>
        <p:nvSpPr>
          <p:cNvPr name="TextBox 21" id="21"/>
          <p:cNvSpPr txBox="true"/>
          <p:nvPr/>
        </p:nvSpPr>
        <p:spPr>
          <a:xfrm rot="0">
            <a:off x="11661908" y="1321902"/>
            <a:ext cx="4770513" cy="464931"/>
          </a:xfrm>
          <a:prstGeom prst="rect">
            <a:avLst/>
          </a:prstGeom>
        </p:spPr>
        <p:txBody>
          <a:bodyPr anchor="t" rtlCol="false" tIns="0" lIns="0" bIns="0" rIns="0">
            <a:spAutoFit/>
          </a:bodyPr>
          <a:lstStyle/>
          <a:p>
            <a:pPr algn="l">
              <a:lnSpc>
                <a:spcPts val="3773"/>
              </a:lnSpc>
            </a:pPr>
            <a:r>
              <a:rPr lang="en-US" sz="2695">
                <a:solidFill>
                  <a:srgbClr val="1F1F37"/>
                </a:solidFill>
                <a:latin typeface="Public Sans Bold"/>
              </a:rPr>
              <a:t>MALEK BEN HAMED</a:t>
            </a:r>
          </a:p>
        </p:txBody>
      </p:sp>
      <p:sp>
        <p:nvSpPr>
          <p:cNvPr name="TextBox 22" id="22"/>
          <p:cNvSpPr txBox="true"/>
          <p:nvPr/>
        </p:nvSpPr>
        <p:spPr>
          <a:xfrm rot="0">
            <a:off x="11661908" y="3499198"/>
            <a:ext cx="4770513" cy="464931"/>
          </a:xfrm>
          <a:prstGeom prst="rect">
            <a:avLst/>
          </a:prstGeom>
        </p:spPr>
        <p:txBody>
          <a:bodyPr anchor="t" rtlCol="false" tIns="0" lIns="0" bIns="0" rIns="0">
            <a:spAutoFit/>
          </a:bodyPr>
          <a:lstStyle/>
          <a:p>
            <a:pPr algn="l">
              <a:lnSpc>
                <a:spcPts val="3773"/>
              </a:lnSpc>
            </a:pPr>
            <a:r>
              <a:rPr lang="en-US" sz="2695">
                <a:solidFill>
                  <a:srgbClr val="1F1F37"/>
                </a:solidFill>
                <a:latin typeface="Public Sans Bold"/>
              </a:rPr>
              <a:t>ISLEM JERIDI</a:t>
            </a:r>
          </a:p>
        </p:txBody>
      </p:sp>
      <p:sp>
        <p:nvSpPr>
          <p:cNvPr name="TextBox 23" id="23"/>
          <p:cNvSpPr txBox="true"/>
          <p:nvPr/>
        </p:nvSpPr>
        <p:spPr>
          <a:xfrm rot="0">
            <a:off x="11661908" y="5676494"/>
            <a:ext cx="4770513" cy="464931"/>
          </a:xfrm>
          <a:prstGeom prst="rect">
            <a:avLst/>
          </a:prstGeom>
        </p:spPr>
        <p:txBody>
          <a:bodyPr anchor="t" rtlCol="false" tIns="0" lIns="0" bIns="0" rIns="0">
            <a:spAutoFit/>
          </a:bodyPr>
          <a:lstStyle/>
          <a:p>
            <a:pPr algn="l">
              <a:lnSpc>
                <a:spcPts val="3773"/>
              </a:lnSpc>
            </a:pPr>
            <a:r>
              <a:rPr lang="en-US" sz="2695">
                <a:solidFill>
                  <a:srgbClr val="1F1F37"/>
                </a:solidFill>
                <a:latin typeface="Public Sans Bold"/>
              </a:rPr>
              <a:t>ZAKARIA AYADI</a:t>
            </a:r>
          </a:p>
        </p:txBody>
      </p:sp>
      <p:sp>
        <p:nvSpPr>
          <p:cNvPr name="TextBox 24" id="24"/>
          <p:cNvSpPr txBox="true"/>
          <p:nvPr/>
        </p:nvSpPr>
        <p:spPr>
          <a:xfrm rot="0">
            <a:off x="11661908" y="7853790"/>
            <a:ext cx="4770513" cy="464931"/>
          </a:xfrm>
          <a:prstGeom prst="rect">
            <a:avLst/>
          </a:prstGeom>
        </p:spPr>
        <p:txBody>
          <a:bodyPr anchor="t" rtlCol="false" tIns="0" lIns="0" bIns="0" rIns="0">
            <a:spAutoFit/>
          </a:bodyPr>
          <a:lstStyle/>
          <a:p>
            <a:pPr algn="l">
              <a:lnSpc>
                <a:spcPts val="3773"/>
              </a:lnSpc>
            </a:pPr>
            <a:r>
              <a:rPr lang="en-US" sz="2695">
                <a:solidFill>
                  <a:srgbClr val="1F1F37"/>
                </a:solidFill>
                <a:latin typeface="Public Sans Bold"/>
              </a:rPr>
              <a:t>MARIEM REJEB</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F1F37"/>
        </a:solidFill>
      </p:bgPr>
    </p:bg>
    <p:spTree>
      <p:nvGrpSpPr>
        <p:cNvPr id="1" name=""/>
        <p:cNvGrpSpPr/>
        <p:nvPr/>
      </p:nvGrpSpPr>
      <p:grpSpPr>
        <a:xfrm>
          <a:off x="0" y="0"/>
          <a:ext cx="0" cy="0"/>
          <a:chOff x="0" y="0"/>
          <a:chExt cx="0" cy="0"/>
        </a:xfrm>
      </p:grpSpPr>
      <p:sp>
        <p:nvSpPr>
          <p:cNvPr name="TextBox 2" id="2"/>
          <p:cNvSpPr txBox="true"/>
          <p:nvPr/>
        </p:nvSpPr>
        <p:spPr>
          <a:xfrm rot="0">
            <a:off x="2469352" y="3620301"/>
            <a:ext cx="13349295" cy="3699510"/>
          </a:xfrm>
          <a:prstGeom prst="rect">
            <a:avLst/>
          </a:prstGeom>
        </p:spPr>
        <p:txBody>
          <a:bodyPr anchor="t" rtlCol="false" tIns="0" lIns="0" bIns="0" rIns="0">
            <a:spAutoFit/>
          </a:bodyPr>
          <a:lstStyle/>
          <a:p>
            <a:pPr algn="ctr">
              <a:lnSpc>
                <a:spcPts val="13439"/>
              </a:lnSpc>
            </a:pPr>
            <a:r>
              <a:rPr lang="en-US" sz="9600">
                <a:solidFill>
                  <a:srgbClr val="F6F3F1"/>
                </a:solidFill>
                <a:latin typeface="Mont"/>
              </a:rPr>
              <a:t>THANK YOU FOR YOUR ATTENTION </a:t>
            </a:r>
          </a:p>
        </p:txBody>
      </p:sp>
      <p:sp>
        <p:nvSpPr>
          <p:cNvPr name="Freeform 3" id="3"/>
          <p:cNvSpPr/>
          <p:nvPr/>
        </p:nvSpPr>
        <p:spPr>
          <a:xfrm flipH="false" flipV="false" rot="-1754152">
            <a:off x="-7623449" y="-1230126"/>
            <a:ext cx="19561890" cy="7922565"/>
          </a:xfrm>
          <a:custGeom>
            <a:avLst/>
            <a:gdLst/>
            <a:ahLst/>
            <a:cxnLst/>
            <a:rect r="r" b="b" t="t" l="l"/>
            <a:pathLst>
              <a:path h="7922565" w="19561890">
                <a:moveTo>
                  <a:pt x="0" y="0"/>
                </a:moveTo>
                <a:lnTo>
                  <a:pt x="19561890" y="0"/>
                </a:lnTo>
                <a:lnTo>
                  <a:pt x="19561890" y="7922565"/>
                </a:lnTo>
                <a:lnTo>
                  <a:pt x="0" y="7922565"/>
                </a:lnTo>
                <a:lnTo>
                  <a:pt x="0" y="0"/>
                </a:lnTo>
                <a:close/>
              </a:path>
            </a:pathLst>
          </a:custGeom>
          <a:blipFill>
            <a:blip r:embed="rId2"/>
            <a:stretch>
              <a:fillRect l="0" t="0" r="0" b="0"/>
            </a:stretch>
          </a:blipFill>
        </p:spPr>
      </p:sp>
      <p:sp>
        <p:nvSpPr>
          <p:cNvPr name="Freeform 4" id="4"/>
          <p:cNvSpPr/>
          <p:nvPr/>
        </p:nvSpPr>
        <p:spPr>
          <a:xfrm flipH="false" flipV="false" rot="-923306">
            <a:off x="12298879" y="6380248"/>
            <a:ext cx="7039538" cy="3027001"/>
          </a:xfrm>
          <a:custGeom>
            <a:avLst/>
            <a:gdLst/>
            <a:ahLst/>
            <a:cxnLst/>
            <a:rect r="r" b="b" t="t" l="l"/>
            <a:pathLst>
              <a:path h="3027001" w="7039538">
                <a:moveTo>
                  <a:pt x="0" y="0"/>
                </a:moveTo>
                <a:lnTo>
                  <a:pt x="7039538" y="0"/>
                </a:lnTo>
                <a:lnTo>
                  <a:pt x="7039538" y="3027001"/>
                </a:lnTo>
                <a:lnTo>
                  <a:pt x="0" y="3027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true" flipV="false" rot="-3975039">
            <a:off x="6170771" y="1717154"/>
            <a:ext cx="16920228" cy="6852692"/>
          </a:xfrm>
          <a:custGeom>
            <a:avLst/>
            <a:gdLst/>
            <a:ahLst/>
            <a:cxnLst/>
            <a:rect r="r" b="b" t="t" l="l"/>
            <a:pathLst>
              <a:path h="6852692" w="16920228">
                <a:moveTo>
                  <a:pt x="16920228" y="0"/>
                </a:moveTo>
                <a:lnTo>
                  <a:pt x="0" y="0"/>
                </a:lnTo>
                <a:lnTo>
                  <a:pt x="0" y="6852692"/>
                </a:lnTo>
                <a:lnTo>
                  <a:pt x="16920228" y="6852692"/>
                </a:lnTo>
                <a:lnTo>
                  <a:pt x="16920228" y="0"/>
                </a:lnTo>
                <a:close/>
              </a:path>
            </a:pathLst>
          </a:custGeom>
          <a:blipFill>
            <a:blip r:embed="rId2"/>
            <a:stretch>
              <a:fillRect l="0" t="0" r="0" b="0"/>
            </a:stretch>
          </a:blipFill>
        </p:spPr>
      </p:sp>
      <p:sp>
        <p:nvSpPr>
          <p:cNvPr name="TextBox 3" id="3"/>
          <p:cNvSpPr txBox="true"/>
          <p:nvPr/>
        </p:nvSpPr>
        <p:spPr>
          <a:xfrm rot="0">
            <a:off x="1028700" y="890321"/>
            <a:ext cx="13499627" cy="1994535"/>
          </a:xfrm>
          <a:prstGeom prst="rect">
            <a:avLst/>
          </a:prstGeom>
        </p:spPr>
        <p:txBody>
          <a:bodyPr anchor="t" rtlCol="false" tIns="0" lIns="0" bIns="0" rIns="0">
            <a:spAutoFit/>
          </a:bodyPr>
          <a:lstStyle/>
          <a:p>
            <a:pPr algn="l">
              <a:lnSpc>
                <a:spcPts val="13439"/>
              </a:lnSpc>
            </a:pPr>
            <a:r>
              <a:rPr lang="en-US" sz="9600">
                <a:solidFill>
                  <a:srgbClr val="1F1F37"/>
                </a:solidFill>
                <a:latin typeface="Mont"/>
              </a:rPr>
              <a:t>Introduction</a:t>
            </a:r>
          </a:p>
        </p:txBody>
      </p:sp>
      <p:sp>
        <p:nvSpPr>
          <p:cNvPr name="TextBox 4" id="4"/>
          <p:cNvSpPr txBox="true"/>
          <p:nvPr/>
        </p:nvSpPr>
        <p:spPr>
          <a:xfrm rot="0">
            <a:off x="1050176" y="3584520"/>
            <a:ext cx="10024573" cy="3060811"/>
          </a:xfrm>
          <a:prstGeom prst="rect">
            <a:avLst/>
          </a:prstGeom>
        </p:spPr>
        <p:txBody>
          <a:bodyPr anchor="t" rtlCol="false" tIns="0" lIns="0" bIns="0" rIns="0">
            <a:spAutoFit/>
          </a:bodyPr>
          <a:lstStyle/>
          <a:p>
            <a:pPr algn="l">
              <a:lnSpc>
                <a:spcPts val="3493"/>
              </a:lnSpc>
            </a:pPr>
            <a:r>
              <a:rPr lang="en-US" sz="2495">
                <a:solidFill>
                  <a:srgbClr val="1F1F37"/>
                </a:solidFill>
                <a:latin typeface="Public Sans"/>
              </a:rPr>
              <a:t>A program designed to record and log keystrokes made by the user. Used for monitoring user interactions on electronic devices . It  is installed on a target computer and runs in the background, recording every keystroke in applications and password fields. It may also capture screenshots , clipboard activity, and specific applications.</a:t>
            </a:r>
          </a:p>
          <a:p>
            <a:pPr algn="l">
              <a:lnSpc>
                <a:spcPts val="3493"/>
              </a:lnSpc>
            </a:pPr>
          </a:p>
        </p:txBody>
      </p:sp>
      <p:sp>
        <p:nvSpPr>
          <p:cNvPr name="TextBox 5" id="5"/>
          <p:cNvSpPr txBox="true"/>
          <p:nvPr/>
        </p:nvSpPr>
        <p:spPr>
          <a:xfrm rot="0">
            <a:off x="1050176" y="7340655"/>
            <a:ext cx="10024573" cy="870061"/>
          </a:xfrm>
          <a:prstGeom prst="rect">
            <a:avLst/>
          </a:prstGeom>
        </p:spPr>
        <p:txBody>
          <a:bodyPr anchor="t" rtlCol="false" tIns="0" lIns="0" bIns="0" rIns="0">
            <a:spAutoFit/>
          </a:bodyPr>
          <a:lstStyle/>
          <a:p>
            <a:pPr algn="l">
              <a:lnSpc>
                <a:spcPts val="3493"/>
              </a:lnSpc>
            </a:pPr>
            <a:r>
              <a:rPr lang="en-US" sz="2495" u="sng">
                <a:solidFill>
                  <a:srgbClr val="1F1F37"/>
                </a:solidFill>
                <a:latin typeface="Public Sans"/>
              </a:rPr>
              <a:t>It can be used for both legitimate(parental control) and illegitimate purposes (identity theft)</a:t>
            </a:r>
          </a:p>
        </p:txBody>
      </p:sp>
    </p:spTree>
  </p:cSld>
  <p:clrMapOvr>
    <a:masterClrMapping/>
  </p:clrMapOvr>
  <p:transition spd="fast">
    <p:cover dir="u"/>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2481804">
            <a:off x="10234746" y="-1420057"/>
            <a:ext cx="13161158" cy="5330269"/>
          </a:xfrm>
          <a:custGeom>
            <a:avLst/>
            <a:gdLst/>
            <a:ahLst/>
            <a:cxnLst/>
            <a:rect r="r" b="b" t="t" l="l"/>
            <a:pathLst>
              <a:path h="5330269" w="13161158">
                <a:moveTo>
                  <a:pt x="0" y="0"/>
                </a:moveTo>
                <a:lnTo>
                  <a:pt x="13161159" y="0"/>
                </a:lnTo>
                <a:lnTo>
                  <a:pt x="13161159" y="5330269"/>
                </a:lnTo>
                <a:lnTo>
                  <a:pt x="0" y="5330269"/>
                </a:lnTo>
                <a:lnTo>
                  <a:pt x="0" y="0"/>
                </a:lnTo>
                <a:close/>
              </a:path>
            </a:pathLst>
          </a:custGeom>
          <a:blipFill>
            <a:blip r:embed="rId2"/>
            <a:stretch>
              <a:fillRect l="0" t="0" r="0" b="0"/>
            </a:stretch>
          </a:blipFill>
        </p:spPr>
      </p:sp>
      <p:sp>
        <p:nvSpPr>
          <p:cNvPr name="Freeform 3" id="3"/>
          <p:cNvSpPr/>
          <p:nvPr/>
        </p:nvSpPr>
        <p:spPr>
          <a:xfrm flipH="false" flipV="false" rot="0">
            <a:off x="1028693" y="3825453"/>
            <a:ext cx="3952448" cy="1595352"/>
          </a:xfrm>
          <a:custGeom>
            <a:avLst/>
            <a:gdLst/>
            <a:ahLst/>
            <a:cxnLst/>
            <a:rect r="r" b="b" t="t" l="l"/>
            <a:pathLst>
              <a:path h="1595352" w="3952448">
                <a:moveTo>
                  <a:pt x="0" y="0"/>
                </a:moveTo>
                <a:lnTo>
                  <a:pt x="3952447" y="0"/>
                </a:lnTo>
                <a:lnTo>
                  <a:pt x="3952447" y="1595352"/>
                </a:lnTo>
                <a:lnTo>
                  <a:pt x="0" y="1595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638173">
            <a:off x="-4281786" y="8071497"/>
            <a:ext cx="11304548" cy="3221796"/>
          </a:xfrm>
          <a:custGeom>
            <a:avLst/>
            <a:gdLst/>
            <a:ahLst/>
            <a:cxnLst/>
            <a:rect r="r" b="b" t="t" l="l"/>
            <a:pathLst>
              <a:path h="3221796" w="11304548">
                <a:moveTo>
                  <a:pt x="0" y="0"/>
                </a:moveTo>
                <a:lnTo>
                  <a:pt x="11304548" y="0"/>
                </a:lnTo>
                <a:lnTo>
                  <a:pt x="11304548" y="3221796"/>
                </a:lnTo>
                <a:lnTo>
                  <a:pt x="0" y="3221796"/>
                </a:lnTo>
                <a:lnTo>
                  <a:pt x="0" y="0"/>
                </a:lnTo>
                <a:close/>
              </a:path>
            </a:pathLst>
          </a:custGeom>
          <a:blipFill>
            <a:blip r:embed="rId5"/>
            <a:stretch>
              <a:fillRect l="0" t="0" r="0" b="0"/>
            </a:stretch>
          </a:blipFill>
        </p:spPr>
      </p:sp>
      <p:sp>
        <p:nvSpPr>
          <p:cNvPr name="TextBox 5" id="5"/>
          <p:cNvSpPr txBox="true"/>
          <p:nvPr/>
        </p:nvSpPr>
        <p:spPr>
          <a:xfrm rot="0">
            <a:off x="578069" y="1309551"/>
            <a:ext cx="16230600" cy="1994535"/>
          </a:xfrm>
          <a:prstGeom prst="rect">
            <a:avLst/>
          </a:prstGeom>
        </p:spPr>
        <p:txBody>
          <a:bodyPr anchor="t" rtlCol="false" tIns="0" lIns="0" bIns="0" rIns="0">
            <a:spAutoFit/>
          </a:bodyPr>
          <a:lstStyle/>
          <a:p>
            <a:pPr algn="ctr">
              <a:lnSpc>
                <a:spcPts val="13439"/>
              </a:lnSpc>
            </a:pPr>
            <a:r>
              <a:rPr lang="en-US" sz="9600">
                <a:solidFill>
                  <a:srgbClr val="1F1F37"/>
                </a:solidFill>
                <a:latin typeface="Mont"/>
              </a:rPr>
              <a:t>Main components</a:t>
            </a:r>
          </a:p>
        </p:txBody>
      </p:sp>
      <p:sp>
        <p:nvSpPr>
          <p:cNvPr name="TextBox 6" id="6"/>
          <p:cNvSpPr txBox="true"/>
          <p:nvPr/>
        </p:nvSpPr>
        <p:spPr>
          <a:xfrm rot="0">
            <a:off x="1515439" y="3790645"/>
            <a:ext cx="2770376" cy="1512568"/>
          </a:xfrm>
          <a:prstGeom prst="rect">
            <a:avLst/>
          </a:prstGeom>
        </p:spPr>
        <p:txBody>
          <a:bodyPr anchor="t" rtlCol="false" tIns="0" lIns="0" bIns="0" rIns="0">
            <a:spAutoFit/>
          </a:bodyPr>
          <a:lstStyle/>
          <a:p>
            <a:pPr algn="ctr">
              <a:lnSpc>
                <a:spcPts val="3780"/>
              </a:lnSpc>
            </a:pPr>
            <a:r>
              <a:rPr lang="en-US" sz="2700">
                <a:solidFill>
                  <a:srgbClr val="FFFFFF"/>
                </a:solidFill>
                <a:latin typeface="Mont Italics"/>
              </a:rPr>
              <a:t>Keystroke Capture Module</a:t>
            </a:r>
          </a:p>
        </p:txBody>
      </p:sp>
      <p:sp>
        <p:nvSpPr>
          <p:cNvPr name="Freeform 7" id="7"/>
          <p:cNvSpPr/>
          <p:nvPr/>
        </p:nvSpPr>
        <p:spPr>
          <a:xfrm flipH="false" flipV="false" rot="0">
            <a:off x="9524138" y="3825453"/>
            <a:ext cx="3952448" cy="1595352"/>
          </a:xfrm>
          <a:custGeom>
            <a:avLst/>
            <a:gdLst/>
            <a:ahLst/>
            <a:cxnLst/>
            <a:rect r="r" b="b" t="t" l="l"/>
            <a:pathLst>
              <a:path h="1595352" w="3952448">
                <a:moveTo>
                  <a:pt x="0" y="0"/>
                </a:moveTo>
                <a:lnTo>
                  <a:pt x="3952448" y="0"/>
                </a:lnTo>
                <a:lnTo>
                  <a:pt x="3952448" y="1595352"/>
                </a:lnTo>
                <a:lnTo>
                  <a:pt x="0" y="1595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276415" y="3825453"/>
            <a:ext cx="3952448" cy="1595352"/>
          </a:xfrm>
          <a:custGeom>
            <a:avLst/>
            <a:gdLst/>
            <a:ahLst/>
            <a:cxnLst/>
            <a:rect r="r" b="b" t="t" l="l"/>
            <a:pathLst>
              <a:path h="1595352" w="3952448">
                <a:moveTo>
                  <a:pt x="0" y="0"/>
                </a:moveTo>
                <a:lnTo>
                  <a:pt x="3952448" y="0"/>
                </a:lnTo>
                <a:lnTo>
                  <a:pt x="3952448" y="1595352"/>
                </a:lnTo>
                <a:lnTo>
                  <a:pt x="0" y="1595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771861" y="3786315"/>
            <a:ext cx="3952448" cy="1595352"/>
          </a:xfrm>
          <a:custGeom>
            <a:avLst/>
            <a:gdLst/>
            <a:ahLst/>
            <a:cxnLst/>
            <a:rect r="r" b="b" t="t" l="l"/>
            <a:pathLst>
              <a:path h="1595352" w="3952448">
                <a:moveTo>
                  <a:pt x="0" y="0"/>
                </a:moveTo>
                <a:lnTo>
                  <a:pt x="3952448" y="0"/>
                </a:lnTo>
                <a:lnTo>
                  <a:pt x="3952448" y="1595352"/>
                </a:lnTo>
                <a:lnTo>
                  <a:pt x="0" y="1595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763908" y="3989632"/>
            <a:ext cx="2770376" cy="1036318"/>
          </a:xfrm>
          <a:prstGeom prst="rect">
            <a:avLst/>
          </a:prstGeom>
        </p:spPr>
        <p:txBody>
          <a:bodyPr anchor="t" rtlCol="false" tIns="0" lIns="0" bIns="0" rIns="0">
            <a:spAutoFit/>
          </a:bodyPr>
          <a:lstStyle/>
          <a:p>
            <a:pPr algn="ctr" marL="0" indent="0" lvl="0">
              <a:lnSpc>
                <a:spcPts val="3780"/>
              </a:lnSpc>
              <a:spcBef>
                <a:spcPct val="0"/>
              </a:spcBef>
            </a:pPr>
            <a:r>
              <a:rPr lang="en-US" sz="2700" strike="noStrike" u="none">
                <a:solidFill>
                  <a:srgbClr val="FFFFFF"/>
                </a:solidFill>
                <a:latin typeface="Mont Italics"/>
              </a:rPr>
              <a:t>Data storage module</a:t>
            </a:r>
          </a:p>
        </p:txBody>
      </p:sp>
      <p:sp>
        <p:nvSpPr>
          <p:cNvPr name="TextBox 11" id="11"/>
          <p:cNvSpPr txBox="true"/>
          <p:nvPr/>
        </p:nvSpPr>
        <p:spPr>
          <a:xfrm rot="0">
            <a:off x="10115174" y="3989632"/>
            <a:ext cx="2770376" cy="1036318"/>
          </a:xfrm>
          <a:prstGeom prst="rect">
            <a:avLst/>
          </a:prstGeom>
        </p:spPr>
        <p:txBody>
          <a:bodyPr anchor="t" rtlCol="false" tIns="0" lIns="0" bIns="0" rIns="0">
            <a:spAutoFit/>
          </a:bodyPr>
          <a:lstStyle/>
          <a:p>
            <a:pPr algn="ctr">
              <a:lnSpc>
                <a:spcPts val="3780"/>
              </a:lnSpc>
            </a:pPr>
            <a:r>
              <a:rPr lang="en-US" sz="2700">
                <a:solidFill>
                  <a:srgbClr val="FFFFFF"/>
                </a:solidFill>
                <a:latin typeface="Mont Italics"/>
              </a:rPr>
              <a:t>Transmission module</a:t>
            </a:r>
          </a:p>
        </p:txBody>
      </p:sp>
      <p:sp>
        <p:nvSpPr>
          <p:cNvPr name="TextBox 12" id="12"/>
          <p:cNvSpPr txBox="true"/>
          <p:nvPr/>
        </p:nvSpPr>
        <p:spPr>
          <a:xfrm rot="0">
            <a:off x="14362411" y="3989632"/>
            <a:ext cx="2770376" cy="1036318"/>
          </a:xfrm>
          <a:prstGeom prst="rect">
            <a:avLst/>
          </a:prstGeom>
        </p:spPr>
        <p:txBody>
          <a:bodyPr anchor="t" rtlCol="false" tIns="0" lIns="0" bIns="0" rIns="0">
            <a:spAutoFit/>
          </a:bodyPr>
          <a:lstStyle/>
          <a:p>
            <a:pPr algn="ctr">
              <a:lnSpc>
                <a:spcPts val="3780"/>
              </a:lnSpc>
            </a:pPr>
            <a:r>
              <a:rPr lang="en-US" sz="2700">
                <a:solidFill>
                  <a:srgbClr val="FFFFFF"/>
                </a:solidFill>
                <a:latin typeface="Mont Italics"/>
              </a:rPr>
              <a:t>Activation module</a:t>
            </a:r>
          </a:p>
        </p:txBody>
      </p:sp>
      <p:sp>
        <p:nvSpPr>
          <p:cNvPr name="TextBox 13" id="13"/>
          <p:cNvSpPr txBox="true"/>
          <p:nvPr/>
        </p:nvSpPr>
        <p:spPr>
          <a:xfrm rot="0">
            <a:off x="1370488" y="6020880"/>
            <a:ext cx="3531218" cy="1256993"/>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It intercepts and captures keystrokes made by the user as they occur which ensures that the captured data is up-to-date.</a:t>
            </a:r>
          </a:p>
        </p:txBody>
      </p:sp>
      <p:sp>
        <p:nvSpPr>
          <p:cNvPr name="TextBox 14" id="14"/>
          <p:cNvSpPr txBox="true"/>
          <p:nvPr/>
        </p:nvSpPr>
        <p:spPr>
          <a:xfrm rot="0">
            <a:off x="13982476" y="6020880"/>
            <a:ext cx="3531218" cy="1573132"/>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It activates the keylogger, allowing it to begin capturing keystrokes and deactivates it by stopping the keylogger from recording activities</a:t>
            </a:r>
          </a:p>
        </p:txBody>
      </p:sp>
      <p:sp>
        <p:nvSpPr>
          <p:cNvPr name="TextBox 15" id="15"/>
          <p:cNvSpPr txBox="true"/>
          <p:nvPr/>
        </p:nvSpPr>
        <p:spPr>
          <a:xfrm rot="0">
            <a:off x="9734753" y="6020880"/>
            <a:ext cx="3531218" cy="1889270"/>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Transmits the captured data to a remote location for monitoring and analysis through methods such as emails and file transfer protocols. </a:t>
            </a:r>
          </a:p>
          <a:p>
            <a:pPr algn="l">
              <a:lnSpc>
                <a:spcPts val="2516"/>
              </a:lnSpc>
            </a:pPr>
          </a:p>
        </p:txBody>
      </p:sp>
      <p:sp>
        <p:nvSpPr>
          <p:cNvPr name="TextBox 16" id="16"/>
          <p:cNvSpPr txBox="true"/>
          <p:nvPr/>
        </p:nvSpPr>
        <p:spPr>
          <a:xfrm rot="0">
            <a:off x="5383487" y="6020880"/>
            <a:ext cx="3531218" cy="1889270"/>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Stores the captured keystrokes securely. </a:t>
            </a:r>
            <a:r>
              <a:rPr lang="en-US" sz="1797">
                <a:solidFill>
                  <a:srgbClr val="1F1F37"/>
                </a:solidFill>
                <a:latin typeface="Public Sans"/>
              </a:rPr>
              <a:t>It ensures data is encrypted to protect it from unauthorized access if the computer is compromised.</a:t>
            </a:r>
          </a:p>
          <a:p>
            <a:pPr algn="l">
              <a:lnSpc>
                <a:spcPts val="2516"/>
              </a:lnSpc>
            </a:pPr>
          </a:p>
        </p:txBody>
      </p:sp>
    </p:spTree>
  </p:cSld>
  <p:clrMapOvr>
    <a:masterClrMapping/>
  </p:clrMapOvr>
  <p:transition spd="fast">
    <p:cover dir="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084606" y="4334578"/>
            <a:ext cx="14570011" cy="5900854"/>
          </a:xfrm>
          <a:custGeom>
            <a:avLst/>
            <a:gdLst/>
            <a:ahLst/>
            <a:cxnLst/>
            <a:rect r="r" b="b" t="t" l="l"/>
            <a:pathLst>
              <a:path h="5900854" w="14570011">
                <a:moveTo>
                  <a:pt x="0" y="0"/>
                </a:moveTo>
                <a:lnTo>
                  <a:pt x="14570010" y="0"/>
                </a:lnTo>
                <a:lnTo>
                  <a:pt x="14570010" y="5900855"/>
                </a:lnTo>
                <a:lnTo>
                  <a:pt x="0" y="5900855"/>
                </a:lnTo>
                <a:lnTo>
                  <a:pt x="0" y="0"/>
                </a:lnTo>
                <a:close/>
              </a:path>
            </a:pathLst>
          </a:custGeom>
          <a:blipFill>
            <a:blip r:embed="rId2"/>
            <a:stretch>
              <a:fillRect l="0" t="0" r="0" b="0"/>
            </a:stretch>
          </a:blipFill>
        </p:spPr>
      </p:sp>
      <p:sp>
        <p:nvSpPr>
          <p:cNvPr name="TextBox 3" id="3"/>
          <p:cNvSpPr txBox="true"/>
          <p:nvPr/>
        </p:nvSpPr>
        <p:spPr>
          <a:xfrm rot="0">
            <a:off x="1028700" y="889860"/>
            <a:ext cx="16886767" cy="1247775"/>
          </a:xfrm>
          <a:prstGeom prst="rect">
            <a:avLst/>
          </a:prstGeom>
        </p:spPr>
        <p:txBody>
          <a:bodyPr anchor="t" rtlCol="false" tIns="0" lIns="0" bIns="0" rIns="0">
            <a:spAutoFit/>
          </a:bodyPr>
          <a:lstStyle/>
          <a:p>
            <a:pPr algn="l">
              <a:lnSpc>
                <a:spcPts val="8400"/>
              </a:lnSpc>
            </a:pPr>
            <a:r>
              <a:rPr lang="en-US" sz="6000">
                <a:solidFill>
                  <a:srgbClr val="1F1F37"/>
                </a:solidFill>
                <a:latin typeface="Mont"/>
              </a:rPr>
              <a:t>Key Solutions for Combating Keyloggers</a:t>
            </a:r>
          </a:p>
        </p:txBody>
      </p:sp>
      <p:sp>
        <p:nvSpPr>
          <p:cNvPr name="Freeform 4" id="4"/>
          <p:cNvSpPr/>
          <p:nvPr/>
        </p:nvSpPr>
        <p:spPr>
          <a:xfrm flipH="true" flipV="false" rot="0">
            <a:off x="7264106" y="3894409"/>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521293" y="5063748"/>
            <a:ext cx="4640129" cy="710824"/>
            <a:chOff x="0" y="0"/>
            <a:chExt cx="1587190" cy="243143"/>
          </a:xfrm>
        </p:grpSpPr>
        <p:sp>
          <p:nvSpPr>
            <p:cNvPr name="Freeform 6" id="6"/>
            <p:cNvSpPr/>
            <p:nvPr/>
          </p:nvSpPr>
          <p:spPr>
            <a:xfrm flipH="false" flipV="false" rot="0">
              <a:off x="0" y="0"/>
              <a:ext cx="1587190" cy="243143"/>
            </a:xfrm>
            <a:custGeom>
              <a:avLst/>
              <a:gdLst/>
              <a:ahLst/>
              <a:cxnLst/>
              <a:rect r="r" b="b" t="t" l="l"/>
              <a:pathLst>
                <a:path h="243143" w="1587190">
                  <a:moveTo>
                    <a:pt x="41712" y="0"/>
                  </a:moveTo>
                  <a:lnTo>
                    <a:pt x="1545479" y="0"/>
                  </a:lnTo>
                  <a:cubicBezTo>
                    <a:pt x="1556541" y="0"/>
                    <a:pt x="1567151" y="4395"/>
                    <a:pt x="1574973" y="12217"/>
                  </a:cubicBezTo>
                  <a:cubicBezTo>
                    <a:pt x="1582796" y="20040"/>
                    <a:pt x="1587190" y="30649"/>
                    <a:pt x="1587190" y="41712"/>
                  </a:cubicBezTo>
                  <a:lnTo>
                    <a:pt x="1587190" y="201431"/>
                  </a:lnTo>
                  <a:cubicBezTo>
                    <a:pt x="1587190" y="212493"/>
                    <a:pt x="1582796" y="223103"/>
                    <a:pt x="1574973" y="230925"/>
                  </a:cubicBezTo>
                  <a:cubicBezTo>
                    <a:pt x="1567151" y="238748"/>
                    <a:pt x="1556541" y="243143"/>
                    <a:pt x="1545479" y="243143"/>
                  </a:cubicBezTo>
                  <a:lnTo>
                    <a:pt x="41712" y="243143"/>
                  </a:lnTo>
                  <a:cubicBezTo>
                    <a:pt x="30649" y="243143"/>
                    <a:pt x="20040" y="238748"/>
                    <a:pt x="12217" y="230925"/>
                  </a:cubicBezTo>
                  <a:cubicBezTo>
                    <a:pt x="4395" y="223103"/>
                    <a:pt x="0" y="212493"/>
                    <a:pt x="0" y="201431"/>
                  </a:cubicBezTo>
                  <a:lnTo>
                    <a:pt x="0" y="41712"/>
                  </a:lnTo>
                  <a:cubicBezTo>
                    <a:pt x="0" y="30649"/>
                    <a:pt x="4395" y="20040"/>
                    <a:pt x="12217" y="12217"/>
                  </a:cubicBezTo>
                  <a:cubicBezTo>
                    <a:pt x="20040" y="4395"/>
                    <a:pt x="30649" y="0"/>
                    <a:pt x="41712" y="0"/>
                  </a:cubicBezTo>
                  <a:close/>
                </a:path>
              </a:pathLst>
            </a:custGeom>
            <a:solidFill>
              <a:srgbClr val="E61FC0"/>
            </a:solidFill>
          </p:spPr>
        </p:sp>
        <p:sp>
          <p:nvSpPr>
            <p:cNvPr name="TextBox 7" id="7"/>
            <p:cNvSpPr txBox="true"/>
            <p:nvPr/>
          </p:nvSpPr>
          <p:spPr>
            <a:xfrm>
              <a:off x="0" y="-57150"/>
              <a:ext cx="1587190" cy="300293"/>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3521293" y="6934568"/>
            <a:ext cx="4640129" cy="750706"/>
            <a:chOff x="0" y="0"/>
            <a:chExt cx="1587190" cy="256784"/>
          </a:xfrm>
        </p:grpSpPr>
        <p:sp>
          <p:nvSpPr>
            <p:cNvPr name="Freeform 9" id="9"/>
            <p:cNvSpPr/>
            <p:nvPr/>
          </p:nvSpPr>
          <p:spPr>
            <a:xfrm flipH="false" flipV="false" rot="0">
              <a:off x="0" y="0"/>
              <a:ext cx="1587190" cy="256784"/>
            </a:xfrm>
            <a:custGeom>
              <a:avLst/>
              <a:gdLst/>
              <a:ahLst/>
              <a:cxnLst/>
              <a:rect r="r" b="b" t="t" l="l"/>
              <a:pathLst>
                <a:path h="256784" w="1587190">
                  <a:moveTo>
                    <a:pt x="41712" y="0"/>
                  </a:moveTo>
                  <a:lnTo>
                    <a:pt x="1545479" y="0"/>
                  </a:lnTo>
                  <a:cubicBezTo>
                    <a:pt x="1556541" y="0"/>
                    <a:pt x="1567151" y="4395"/>
                    <a:pt x="1574973" y="12217"/>
                  </a:cubicBezTo>
                  <a:cubicBezTo>
                    <a:pt x="1582796" y="20040"/>
                    <a:pt x="1587190" y="30649"/>
                    <a:pt x="1587190" y="41712"/>
                  </a:cubicBezTo>
                  <a:lnTo>
                    <a:pt x="1587190" y="215073"/>
                  </a:lnTo>
                  <a:cubicBezTo>
                    <a:pt x="1587190" y="226135"/>
                    <a:pt x="1582796" y="236745"/>
                    <a:pt x="1574973" y="244567"/>
                  </a:cubicBezTo>
                  <a:cubicBezTo>
                    <a:pt x="1567151" y="252390"/>
                    <a:pt x="1556541" y="256784"/>
                    <a:pt x="1545479" y="256784"/>
                  </a:cubicBezTo>
                  <a:lnTo>
                    <a:pt x="41712" y="256784"/>
                  </a:lnTo>
                  <a:cubicBezTo>
                    <a:pt x="30649" y="256784"/>
                    <a:pt x="20040" y="252390"/>
                    <a:pt x="12217" y="244567"/>
                  </a:cubicBezTo>
                  <a:cubicBezTo>
                    <a:pt x="4395" y="236745"/>
                    <a:pt x="0" y="226135"/>
                    <a:pt x="0" y="215073"/>
                  </a:cubicBezTo>
                  <a:lnTo>
                    <a:pt x="0" y="41712"/>
                  </a:lnTo>
                  <a:cubicBezTo>
                    <a:pt x="0" y="30649"/>
                    <a:pt x="4395" y="20040"/>
                    <a:pt x="12217" y="12217"/>
                  </a:cubicBezTo>
                  <a:cubicBezTo>
                    <a:pt x="20040" y="4395"/>
                    <a:pt x="30649" y="0"/>
                    <a:pt x="41712" y="0"/>
                  </a:cubicBezTo>
                  <a:close/>
                </a:path>
              </a:pathLst>
            </a:custGeom>
            <a:solidFill>
              <a:srgbClr val="C835D4"/>
            </a:solidFill>
          </p:spPr>
        </p:sp>
        <p:sp>
          <p:nvSpPr>
            <p:cNvPr name="TextBox 10" id="10"/>
            <p:cNvSpPr txBox="true"/>
            <p:nvPr/>
          </p:nvSpPr>
          <p:spPr>
            <a:xfrm>
              <a:off x="0" y="-57150"/>
              <a:ext cx="1587190" cy="313934"/>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8591550" y="5054629"/>
            <a:ext cx="8667750" cy="1118345"/>
          </a:xfrm>
          <a:prstGeom prst="rect">
            <a:avLst/>
          </a:prstGeom>
        </p:spPr>
        <p:txBody>
          <a:bodyPr anchor="t" rtlCol="false" tIns="0" lIns="0" bIns="0" rIns="0">
            <a:spAutoFit/>
          </a:bodyPr>
          <a:lstStyle/>
          <a:p>
            <a:pPr algn="l">
              <a:lnSpc>
                <a:spcPts val="2933"/>
              </a:lnSpc>
            </a:pPr>
            <a:r>
              <a:rPr lang="en-US" sz="2095">
                <a:solidFill>
                  <a:srgbClr val="1F1F37"/>
                </a:solidFill>
                <a:latin typeface="Public Sans Bold"/>
              </a:rPr>
              <a:t>Preventive actions</a:t>
            </a:r>
            <a:r>
              <a:rPr lang="en-US" sz="2095">
                <a:solidFill>
                  <a:srgbClr val="1F1F37"/>
                </a:solidFill>
                <a:latin typeface="Public Sans"/>
              </a:rPr>
              <a:t> to anticipate and prevent potential risk of keylogging attacks, implemented to eliminate vulnerabilities and threats.</a:t>
            </a:r>
          </a:p>
        </p:txBody>
      </p:sp>
      <p:sp>
        <p:nvSpPr>
          <p:cNvPr name="TextBox 12" id="12"/>
          <p:cNvSpPr txBox="true"/>
          <p:nvPr/>
        </p:nvSpPr>
        <p:spPr>
          <a:xfrm rot="0">
            <a:off x="8591550" y="6877418"/>
            <a:ext cx="8667750" cy="1118345"/>
          </a:xfrm>
          <a:prstGeom prst="rect">
            <a:avLst/>
          </a:prstGeom>
        </p:spPr>
        <p:txBody>
          <a:bodyPr anchor="t" rtlCol="false" tIns="0" lIns="0" bIns="0" rIns="0">
            <a:spAutoFit/>
          </a:bodyPr>
          <a:lstStyle/>
          <a:p>
            <a:pPr algn="l">
              <a:lnSpc>
                <a:spcPts val="2933"/>
              </a:lnSpc>
            </a:pPr>
            <a:r>
              <a:rPr lang="en-US" sz="2095">
                <a:solidFill>
                  <a:srgbClr val="1F1F37"/>
                </a:solidFill>
                <a:latin typeface="Public Sans Bold"/>
              </a:rPr>
              <a:t>Responsive actions</a:t>
            </a:r>
            <a:r>
              <a:rPr lang="en-US" sz="2095">
                <a:solidFill>
                  <a:srgbClr val="1F1F37"/>
                </a:solidFill>
                <a:latin typeface="Public Sans"/>
              </a:rPr>
              <a:t> to take after a keylogging attack has been detected or suspected to respond effectively and minimize the damage.</a:t>
            </a:r>
          </a:p>
        </p:txBody>
      </p:sp>
      <p:sp>
        <p:nvSpPr>
          <p:cNvPr name="TextBox 13" id="13"/>
          <p:cNvSpPr txBox="true"/>
          <p:nvPr/>
        </p:nvSpPr>
        <p:spPr>
          <a:xfrm rot="0">
            <a:off x="3521293" y="5082306"/>
            <a:ext cx="4392138" cy="560070"/>
          </a:xfrm>
          <a:prstGeom prst="rect">
            <a:avLst/>
          </a:prstGeom>
        </p:spPr>
        <p:txBody>
          <a:bodyPr anchor="t" rtlCol="false" tIns="0" lIns="0" bIns="0" rIns="0">
            <a:spAutoFit/>
          </a:bodyPr>
          <a:lstStyle/>
          <a:p>
            <a:pPr algn="ctr">
              <a:lnSpc>
                <a:spcPts val="3779"/>
              </a:lnSpc>
            </a:pPr>
            <a:r>
              <a:rPr lang="en-US" sz="2700">
                <a:solidFill>
                  <a:srgbClr val="F6F3F1"/>
                </a:solidFill>
                <a:latin typeface="Mont Bold"/>
              </a:rPr>
              <a:t> PROACTIVE MEASURES</a:t>
            </a:r>
          </a:p>
        </p:txBody>
      </p:sp>
      <p:sp>
        <p:nvSpPr>
          <p:cNvPr name="TextBox 14" id="14"/>
          <p:cNvSpPr txBox="true"/>
          <p:nvPr/>
        </p:nvSpPr>
        <p:spPr>
          <a:xfrm rot="0">
            <a:off x="3869486" y="6953127"/>
            <a:ext cx="4043945" cy="560070"/>
          </a:xfrm>
          <a:prstGeom prst="rect">
            <a:avLst/>
          </a:prstGeom>
        </p:spPr>
        <p:txBody>
          <a:bodyPr anchor="t" rtlCol="false" tIns="0" lIns="0" bIns="0" rIns="0">
            <a:spAutoFit/>
          </a:bodyPr>
          <a:lstStyle/>
          <a:p>
            <a:pPr algn="ctr">
              <a:lnSpc>
                <a:spcPts val="3779"/>
              </a:lnSpc>
            </a:pPr>
            <a:r>
              <a:rPr lang="en-US" sz="2700">
                <a:solidFill>
                  <a:srgbClr val="F6F3F1"/>
                </a:solidFill>
                <a:latin typeface="Mont Bold"/>
              </a:rPr>
              <a:t>REACTIVE MEASURES</a:t>
            </a:r>
          </a:p>
        </p:txBody>
      </p:sp>
      <p:sp>
        <p:nvSpPr>
          <p:cNvPr name="TextBox 15" id="15"/>
          <p:cNvSpPr txBox="true"/>
          <p:nvPr/>
        </p:nvSpPr>
        <p:spPr>
          <a:xfrm rot="0">
            <a:off x="2200399" y="2850124"/>
            <a:ext cx="13545386" cy="969733"/>
          </a:xfrm>
          <a:prstGeom prst="rect">
            <a:avLst/>
          </a:prstGeom>
        </p:spPr>
        <p:txBody>
          <a:bodyPr anchor="t" rtlCol="false" tIns="0" lIns="0" bIns="0" rIns="0">
            <a:spAutoFit/>
          </a:bodyPr>
          <a:lstStyle/>
          <a:p>
            <a:pPr algn="ctr">
              <a:lnSpc>
                <a:spcPts val="3869"/>
              </a:lnSpc>
            </a:pPr>
            <a:r>
              <a:rPr lang="en-US" sz="2763" spc="276">
                <a:solidFill>
                  <a:srgbClr val="000000"/>
                </a:solidFill>
                <a:latin typeface="Public Sans"/>
              </a:rPr>
              <a:t>NO SINGLE DETECTION METHOD IS FOOLPROOF, BUT RISKS CAN BE MINIMIZED.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4050740">
            <a:off x="7644623" y="3120102"/>
            <a:ext cx="16928460" cy="5142020"/>
          </a:xfrm>
          <a:custGeom>
            <a:avLst/>
            <a:gdLst/>
            <a:ahLst/>
            <a:cxnLst/>
            <a:rect r="r" b="b" t="t" l="l"/>
            <a:pathLst>
              <a:path h="5142020" w="16928460">
                <a:moveTo>
                  <a:pt x="0" y="0"/>
                </a:moveTo>
                <a:lnTo>
                  <a:pt x="16928460" y="0"/>
                </a:lnTo>
                <a:lnTo>
                  <a:pt x="16928460" y="5142019"/>
                </a:lnTo>
                <a:lnTo>
                  <a:pt x="0" y="5142019"/>
                </a:lnTo>
                <a:lnTo>
                  <a:pt x="0" y="0"/>
                </a:lnTo>
                <a:close/>
              </a:path>
            </a:pathLst>
          </a:custGeom>
          <a:blipFill>
            <a:blip r:embed="rId2"/>
            <a:stretch>
              <a:fillRect l="0" t="0" r="0" b="0"/>
            </a:stretch>
          </a:blipFill>
        </p:spPr>
      </p:sp>
      <p:sp>
        <p:nvSpPr>
          <p:cNvPr name="Freeform 3" id="3"/>
          <p:cNvSpPr/>
          <p:nvPr/>
        </p:nvSpPr>
        <p:spPr>
          <a:xfrm flipH="true" flipV="false" rot="0">
            <a:off x="13782078" y="9207030"/>
            <a:ext cx="3417972" cy="102539"/>
          </a:xfrm>
          <a:custGeom>
            <a:avLst/>
            <a:gdLst/>
            <a:ahLst/>
            <a:cxnLst/>
            <a:rect r="r" b="b" t="t" l="l"/>
            <a:pathLst>
              <a:path h="102539" w="3417972">
                <a:moveTo>
                  <a:pt x="3417972" y="0"/>
                </a:moveTo>
                <a:lnTo>
                  <a:pt x="0" y="0"/>
                </a:lnTo>
                <a:lnTo>
                  <a:pt x="0" y="102540"/>
                </a:lnTo>
                <a:lnTo>
                  <a:pt x="3417972" y="102540"/>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1028715" y="1531770"/>
            <a:ext cx="3309166" cy="6767"/>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4272785" y="1408396"/>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6" id="6"/>
          <p:cNvSpPr/>
          <p:nvPr/>
        </p:nvSpPr>
        <p:spPr>
          <a:xfrm flipV="true">
            <a:off x="1028715" y="4582378"/>
            <a:ext cx="3309166" cy="6767"/>
          </a:xfrm>
          <a:prstGeom prst="line">
            <a:avLst/>
          </a:prstGeom>
          <a:ln cap="flat" w="9525">
            <a:solidFill>
              <a:srgbClr val="000000"/>
            </a:solidFill>
            <a:prstDash val="solid"/>
            <a:headEnd type="none" len="sm" w="sm"/>
            <a:tailEnd type="none" len="sm" w="sm"/>
          </a:ln>
        </p:spPr>
      </p:sp>
      <p:sp>
        <p:nvSpPr>
          <p:cNvPr name="Freeform 7" id="7"/>
          <p:cNvSpPr/>
          <p:nvPr/>
        </p:nvSpPr>
        <p:spPr>
          <a:xfrm flipH="false" flipV="false" rot="0">
            <a:off x="4272785" y="4459003"/>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flipV="true">
            <a:off x="9084902" y="1531770"/>
            <a:ext cx="4820550" cy="6767"/>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13782078" y="1408396"/>
            <a:ext cx="246749" cy="246749"/>
          </a:xfrm>
          <a:custGeom>
            <a:avLst/>
            <a:gdLst/>
            <a:ahLst/>
            <a:cxnLst/>
            <a:rect r="r" b="b" t="t" l="l"/>
            <a:pathLst>
              <a:path h="246749" w="246749">
                <a:moveTo>
                  <a:pt x="0" y="0"/>
                </a:moveTo>
                <a:lnTo>
                  <a:pt x="246748" y="0"/>
                </a:lnTo>
                <a:lnTo>
                  <a:pt x="246748"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flipV="true">
            <a:off x="5051254" y="1531770"/>
            <a:ext cx="3309166" cy="6767"/>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8295324" y="1408396"/>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V="true">
            <a:off x="5599880" y="4582378"/>
            <a:ext cx="3309166" cy="6767"/>
          </a:xfrm>
          <a:prstGeom prst="line">
            <a:avLst/>
          </a:prstGeom>
          <a:ln cap="flat" w="9525">
            <a:solidFill>
              <a:srgbClr val="000000"/>
            </a:solidFill>
            <a:prstDash val="solid"/>
            <a:headEnd type="none" len="sm" w="sm"/>
            <a:tailEnd type="none" len="sm" w="sm"/>
          </a:ln>
        </p:spPr>
      </p:sp>
      <p:sp>
        <p:nvSpPr>
          <p:cNvPr name="Freeform 13" id="13"/>
          <p:cNvSpPr/>
          <p:nvPr/>
        </p:nvSpPr>
        <p:spPr>
          <a:xfrm flipH="false" flipV="false" rot="0">
            <a:off x="8843950" y="4459003"/>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272785" y="7510294"/>
            <a:ext cx="12927265" cy="1441450"/>
          </a:xfrm>
          <a:prstGeom prst="rect">
            <a:avLst/>
          </a:prstGeom>
        </p:spPr>
        <p:txBody>
          <a:bodyPr anchor="t" rtlCol="false" tIns="0" lIns="0" bIns="0" rIns="0">
            <a:spAutoFit/>
          </a:bodyPr>
          <a:lstStyle/>
          <a:p>
            <a:pPr algn="r">
              <a:lnSpc>
                <a:spcPts val="9799"/>
              </a:lnSpc>
            </a:pPr>
            <a:r>
              <a:rPr lang="en-US" sz="6999">
                <a:solidFill>
                  <a:srgbClr val="000000"/>
                </a:solidFill>
                <a:latin typeface="Mont"/>
              </a:rPr>
              <a:t>Proactive measures</a:t>
            </a:r>
          </a:p>
        </p:txBody>
      </p:sp>
      <p:sp>
        <p:nvSpPr>
          <p:cNvPr name="TextBox 15" id="15"/>
          <p:cNvSpPr txBox="true"/>
          <p:nvPr/>
        </p:nvSpPr>
        <p:spPr>
          <a:xfrm rot="0">
            <a:off x="1501227" y="1009616"/>
            <a:ext cx="3440534" cy="375395"/>
          </a:xfrm>
          <a:prstGeom prst="rect">
            <a:avLst/>
          </a:prstGeom>
        </p:spPr>
        <p:txBody>
          <a:bodyPr anchor="t" rtlCol="false" tIns="0" lIns="0" bIns="0" rIns="0">
            <a:spAutoFit/>
          </a:bodyPr>
          <a:lstStyle/>
          <a:p>
            <a:pPr algn="l" marL="0" indent="0" lvl="0">
              <a:lnSpc>
                <a:spcPts val="2933"/>
              </a:lnSpc>
              <a:spcBef>
                <a:spcPct val="0"/>
              </a:spcBef>
            </a:pPr>
            <a:r>
              <a:rPr lang="en-US" sz="2095" strike="noStrike" u="none">
                <a:solidFill>
                  <a:srgbClr val="1F1F37"/>
                </a:solidFill>
                <a:latin typeface="Public Sans"/>
              </a:rPr>
              <a:t>Security Software</a:t>
            </a:r>
          </a:p>
        </p:txBody>
      </p:sp>
      <p:sp>
        <p:nvSpPr>
          <p:cNvPr name="TextBox 16" id="16"/>
          <p:cNvSpPr txBox="true"/>
          <p:nvPr/>
        </p:nvSpPr>
        <p:spPr>
          <a:xfrm rot="0">
            <a:off x="1028706" y="971550"/>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01.</a:t>
            </a:r>
          </a:p>
        </p:txBody>
      </p:sp>
      <p:sp>
        <p:nvSpPr>
          <p:cNvPr name="TextBox 17" id="17"/>
          <p:cNvSpPr txBox="true"/>
          <p:nvPr/>
        </p:nvSpPr>
        <p:spPr>
          <a:xfrm rot="0">
            <a:off x="1028700" y="1839367"/>
            <a:ext cx="3531218" cy="1256993"/>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A program that offers a combination of techniques to detect, prevent, and remove malicious programs.</a:t>
            </a:r>
          </a:p>
        </p:txBody>
      </p:sp>
      <p:sp>
        <p:nvSpPr>
          <p:cNvPr name="TextBox 18" id="18"/>
          <p:cNvSpPr txBox="true"/>
          <p:nvPr/>
        </p:nvSpPr>
        <p:spPr>
          <a:xfrm rot="0">
            <a:off x="1511741" y="4045619"/>
            <a:ext cx="4096982" cy="375285"/>
          </a:xfrm>
          <a:prstGeom prst="rect">
            <a:avLst/>
          </a:prstGeom>
        </p:spPr>
        <p:txBody>
          <a:bodyPr anchor="t" rtlCol="false" tIns="0" lIns="0" bIns="0" rIns="0">
            <a:spAutoFit/>
          </a:bodyPr>
          <a:lstStyle/>
          <a:p>
            <a:pPr algn="l">
              <a:lnSpc>
                <a:spcPts val="2940"/>
              </a:lnSpc>
            </a:pPr>
            <a:r>
              <a:rPr lang="en-US" sz="2100">
                <a:solidFill>
                  <a:srgbClr val="1F1F37"/>
                </a:solidFill>
                <a:latin typeface="Public Sans"/>
              </a:rPr>
              <a:t>ANTI-KEYLOGGER SOFTWARE</a:t>
            </a:r>
          </a:p>
        </p:txBody>
      </p:sp>
      <p:sp>
        <p:nvSpPr>
          <p:cNvPr name="TextBox 19" id="19"/>
          <p:cNvSpPr txBox="true"/>
          <p:nvPr/>
        </p:nvSpPr>
        <p:spPr>
          <a:xfrm rot="0">
            <a:off x="1028706" y="4017678"/>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04.</a:t>
            </a:r>
          </a:p>
        </p:txBody>
      </p:sp>
      <p:sp>
        <p:nvSpPr>
          <p:cNvPr name="TextBox 20" id="20"/>
          <p:cNvSpPr txBox="true"/>
          <p:nvPr/>
        </p:nvSpPr>
        <p:spPr>
          <a:xfrm rot="0">
            <a:off x="1028700" y="4772756"/>
            <a:ext cx="3913061" cy="2205409"/>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Designed to detect and block keylogging threats. It provides targeted features such as keystroke encryption and real-time detection of suspicious activity associated with keylogging software.</a:t>
            </a:r>
          </a:p>
          <a:p>
            <a:pPr algn="l">
              <a:lnSpc>
                <a:spcPts val="2516"/>
              </a:lnSpc>
            </a:pPr>
          </a:p>
        </p:txBody>
      </p:sp>
      <p:sp>
        <p:nvSpPr>
          <p:cNvPr name="TextBox 21" id="21"/>
          <p:cNvSpPr txBox="true"/>
          <p:nvPr/>
        </p:nvSpPr>
        <p:spPr>
          <a:xfrm rot="0">
            <a:off x="9690763" y="971550"/>
            <a:ext cx="4812861" cy="415290"/>
          </a:xfrm>
          <a:prstGeom prst="rect">
            <a:avLst/>
          </a:prstGeom>
        </p:spPr>
        <p:txBody>
          <a:bodyPr anchor="t" rtlCol="false" tIns="0" lIns="0" bIns="0" rIns="0">
            <a:spAutoFit/>
          </a:bodyPr>
          <a:lstStyle/>
          <a:p>
            <a:pPr algn="l">
              <a:lnSpc>
                <a:spcPts val="3360"/>
              </a:lnSpc>
            </a:pPr>
            <a:r>
              <a:rPr lang="en-US" sz="2400">
                <a:solidFill>
                  <a:srgbClr val="1F1F37"/>
                </a:solidFill>
                <a:latin typeface="Public Sans"/>
              </a:rPr>
              <a:t>2-FACTOR AUTHENTICATION</a:t>
            </a:r>
          </a:p>
        </p:txBody>
      </p:sp>
      <p:sp>
        <p:nvSpPr>
          <p:cNvPr name="TextBox 22" id="22"/>
          <p:cNvSpPr txBox="true"/>
          <p:nvPr/>
        </p:nvSpPr>
        <p:spPr>
          <a:xfrm rot="0">
            <a:off x="9084892" y="971550"/>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03.</a:t>
            </a:r>
          </a:p>
        </p:txBody>
      </p:sp>
      <p:sp>
        <p:nvSpPr>
          <p:cNvPr name="TextBox 23" id="23"/>
          <p:cNvSpPr txBox="true"/>
          <p:nvPr/>
        </p:nvSpPr>
        <p:spPr>
          <a:xfrm rot="0">
            <a:off x="9084886" y="1839367"/>
            <a:ext cx="3531218" cy="1889270"/>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A security protocol that requires users to provide two distinct forms of identification before accessing a system or account. This adds an extra layer of protection.</a:t>
            </a:r>
          </a:p>
        </p:txBody>
      </p:sp>
      <p:sp>
        <p:nvSpPr>
          <p:cNvPr name="TextBox 24" id="24"/>
          <p:cNvSpPr txBox="true"/>
          <p:nvPr/>
        </p:nvSpPr>
        <p:spPr>
          <a:xfrm rot="0">
            <a:off x="5662962" y="1004570"/>
            <a:ext cx="2697458" cy="398780"/>
          </a:xfrm>
          <a:prstGeom prst="rect">
            <a:avLst/>
          </a:prstGeom>
        </p:spPr>
        <p:txBody>
          <a:bodyPr anchor="t" rtlCol="false" tIns="0" lIns="0" bIns="0" rIns="0">
            <a:spAutoFit/>
          </a:bodyPr>
          <a:lstStyle/>
          <a:p>
            <a:pPr algn="l">
              <a:lnSpc>
                <a:spcPts val="3220"/>
              </a:lnSpc>
            </a:pPr>
            <a:r>
              <a:rPr lang="en-US" sz="2300">
                <a:solidFill>
                  <a:srgbClr val="1F1F37"/>
                </a:solidFill>
                <a:latin typeface="Public Sans"/>
              </a:rPr>
              <a:t>FIREWALLS</a:t>
            </a:r>
          </a:p>
        </p:txBody>
      </p:sp>
      <p:sp>
        <p:nvSpPr>
          <p:cNvPr name="TextBox 25" id="25"/>
          <p:cNvSpPr txBox="true"/>
          <p:nvPr/>
        </p:nvSpPr>
        <p:spPr>
          <a:xfrm rot="0">
            <a:off x="5075111" y="971550"/>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02.</a:t>
            </a:r>
          </a:p>
        </p:txBody>
      </p:sp>
      <p:sp>
        <p:nvSpPr>
          <p:cNvPr name="TextBox 26" id="26"/>
          <p:cNvSpPr txBox="true"/>
          <p:nvPr/>
        </p:nvSpPr>
        <p:spPr>
          <a:xfrm rot="0">
            <a:off x="5075105" y="1839367"/>
            <a:ext cx="3531218" cy="2205409"/>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They can detect unusual patterns or connections that might indicate keyloggers transmitting data to external sources.</a:t>
            </a:r>
          </a:p>
          <a:p>
            <a:pPr algn="l">
              <a:lnSpc>
                <a:spcPts val="2516"/>
              </a:lnSpc>
            </a:pPr>
          </a:p>
          <a:p>
            <a:pPr algn="l">
              <a:lnSpc>
                <a:spcPts val="2516"/>
              </a:lnSpc>
            </a:pPr>
          </a:p>
        </p:txBody>
      </p:sp>
      <p:sp>
        <p:nvSpPr>
          <p:cNvPr name="TextBox 27" id="27"/>
          <p:cNvSpPr txBox="true"/>
          <p:nvPr/>
        </p:nvSpPr>
        <p:spPr>
          <a:xfrm rot="0">
            <a:off x="6229608" y="4017678"/>
            <a:ext cx="3403904" cy="415290"/>
          </a:xfrm>
          <a:prstGeom prst="rect">
            <a:avLst/>
          </a:prstGeom>
        </p:spPr>
        <p:txBody>
          <a:bodyPr anchor="t" rtlCol="false" tIns="0" lIns="0" bIns="0" rIns="0">
            <a:spAutoFit/>
          </a:bodyPr>
          <a:lstStyle/>
          <a:p>
            <a:pPr algn="l">
              <a:lnSpc>
                <a:spcPts val="3360"/>
              </a:lnSpc>
            </a:pPr>
            <a:r>
              <a:rPr lang="en-US" sz="2400">
                <a:solidFill>
                  <a:srgbClr val="1F1F37"/>
                </a:solidFill>
                <a:latin typeface="Public Sans"/>
              </a:rPr>
              <a:t>VIRTUAL KEYBOARDS </a:t>
            </a:r>
          </a:p>
        </p:txBody>
      </p:sp>
      <p:sp>
        <p:nvSpPr>
          <p:cNvPr name="TextBox 28" id="28"/>
          <p:cNvSpPr txBox="true"/>
          <p:nvPr/>
        </p:nvSpPr>
        <p:spPr>
          <a:xfrm rot="0">
            <a:off x="5623737" y="4017678"/>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05.</a:t>
            </a:r>
          </a:p>
        </p:txBody>
      </p:sp>
      <p:sp>
        <p:nvSpPr>
          <p:cNvPr name="TextBox 29" id="29"/>
          <p:cNvSpPr txBox="true"/>
          <p:nvPr/>
        </p:nvSpPr>
        <p:spPr>
          <a:xfrm rot="0">
            <a:off x="5623731" y="4885495"/>
            <a:ext cx="3531218" cy="1573132"/>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A virtual keyboard is a software program that allows users to input characters using graphical representations of keys displayed on a screen</a:t>
            </a:r>
          </a:p>
        </p:txBody>
      </p:sp>
      <p:sp>
        <p:nvSpPr>
          <p:cNvPr name="AutoShape 30" id="30"/>
          <p:cNvSpPr/>
          <p:nvPr/>
        </p:nvSpPr>
        <p:spPr>
          <a:xfrm flipV="true">
            <a:off x="9938434" y="4544278"/>
            <a:ext cx="3309166" cy="6767"/>
          </a:xfrm>
          <a:prstGeom prst="line">
            <a:avLst/>
          </a:prstGeom>
          <a:ln cap="flat" w="9525">
            <a:solidFill>
              <a:srgbClr val="000000"/>
            </a:solidFill>
            <a:prstDash val="solid"/>
            <a:headEnd type="none" len="sm" w="sm"/>
            <a:tailEnd type="none" len="sm" w="sm"/>
          </a:ln>
        </p:spPr>
      </p:sp>
      <p:sp>
        <p:nvSpPr>
          <p:cNvPr name="Freeform 31" id="31"/>
          <p:cNvSpPr/>
          <p:nvPr/>
        </p:nvSpPr>
        <p:spPr>
          <a:xfrm flipH="false" flipV="false" rot="0">
            <a:off x="13124226" y="4394868"/>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2" id="32"/>
          <p:cNvSpPr txBox="true"/>
          <p:nvPr/>
        </p:nvSpPr>
        <p:spPr>
          <a:xfrm rot="0">
            <a:off x="10568162" y="3979578"/>
            <a:ext cx="4106913" cy="415290"/>
          </a:xfrm>
          <a:prstGeom prst="rect">
            <a:avLst/>
          </a:prstGeom>
        </p:spPr>
        <p:txBody>
          <a:bodyPr anchor="t" rtlCol="false" tIns="0" lIns="0" bIns="0" rIns="0">
            <a:spAutoFit/>
          </a:bodyPr>
          <a:lstStyle/>
          <a:p>
            <a:pPr algn="l">
              <a:lnSpc>
                <a:spcPts val="3360"/>
              </a:lnSpc>
            </a:pPr>
            <a:r>
              <a:rPr lang="en-US" sz="2400">
                <a:solidFill>
                  <a:srgbClr val="1F1F37"/>
                </a:solidFill>
                <a:latin typeface="Public Sans"/>
              </a:rPr>
              <a:t>SYSTEM UPDATES</a:t>
            </a:r>
          </a:p>
        </p:txBody>
      </p:sp>
      <p:sp>
        <p:nvSpPr>
          <p:cNvPr name="TextBox 33" id="33"/>
          <p:cNvSpPr txBox="true"/>
          <p:nvPr/>
        </p:nvSpPr>
        <p:spPr>
          <a:xfrm rot="0">
            <a:off x="9962291" y="3979578"/>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06.</a:t>
            </a:r>
          </a:p>
        </p:txBody>
      </p:sp>
      <p:sp>
        <p:nvSpPr>
          <p:cNvPr name="TextBox 34" id="34"/>
          <p:cNvSpPr txBox="true"/>
          <p:nvPr/>
        </p:nvSpPr>
        <p:spPr>
          <a:xfrm rot="0">
            <a:off x="9962285" y="4847395"/>
            <a:ext cx="3531218" cy="1889270"/>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Regular updates including operating system and software updates provide ongoing protection against emerging threats and sophisticated keylogging techniques.</a:t>
            </a:r>
          </a:p>
        </p:txBody>
      </p:sp>
      <p:sp>
        <p:nvSpPr>
          <p:cNvPr name="AutoShape 35" id="35"/>
          <p:cNvSpPr/>
          <p:nvPr/>
        </p:nvSpPr>
        <p:spPr>
          <a:xfrm flipV="true">
            <a:off x="1008097" y="7595117"/>
            <a:ext cx="3309166" cy="6767"/>
          </a:xfrm>
          <a:prstGeom prst="line">
            <a:avLst/>
          </a:prstGeom>
          <a:ln cap="flat" w="9525">
            <a:solidFill>
              <a:srgbClr val="000000"/>
            </a:solidFill>
            <a:prstDash val="solid"/>
            <a:headEnd type="none" len="sm" w="sm"/>
            <a:tailEnd type="none" len="sm" w="sm"/>
          </a:ln>
        </p:spPr>
      </p:sp>
      <p:sp>
        <p:nvSpPr>
          <p:cNvPr name="Freeform 36" id="36"/>
          <p:cNvSpPr/>
          <p:nvPr/>
        </p:nvSpPr>
        <p:spPr>
          <a:xfrm flipH="false" flipV="false" rot="0">
            <a:off x="4214507" y="7466845"/>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7" id="37"/>
          <p:cNvSpPr txBox="true"/>
          <p:nvPr/>
        </p:nvSpPr>
        <p:spPr>
          <a:xfrm rot="0">
            <a:off x="1568795" y="7044840"/>
            <a:ext cx="3482460" cy="798830"/>
          </a:xfrm>
          <a:prstGeom prst="rect">
            <a:avLst/>
          </a:prstGeom>
        </p:spPr>
        <p:txBody>
          <a:bodyPr anchor="t" rtlCol="false" tIns="0" lIns="0" bIns="0" rIns="0">
            <a:spAutoFit/>
          </a:bodyPr>
          <a:lstStyle/>
          <a:p>
            <a:pPr algn="l">
              <a:lnSpc>
                <a:spcPts val="3220"/>
              </a:lnSpc>
            </a:pPr>
            <a:r>
              <a:rPr lang="en-US" sz="2300">
                <a:solidFill>
                  <a:srgbClr val="1F1F37"/>
                </a:solidFill>
                <a:latin typeface="Public Sans"/>
              </a:rPr>
              <a:t>PASSWORD MANAGER</a:t>
            </a:r>
          </a:p>
          <a:p>
            <a:pPr algn="l">
              <a:lnSpc>
                <a:spcPts val="3220"/>
              </a:lnSpc>
            </a:pPr>
          </a:p>
        </p:txBody>
      </p:sp>
      <p:sp>
        <p:nvSpPr>
          <p:cNvPr name="TextBox 38" id="38"/>
          <p:cNvSpPr txBox="true"/>
          <p:nvPr/>
        </p:nvSpPr>
        <p:spPr>
          <a:xfrm rot="60000">
            <a:off x="1032453" y="7030422"/>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07.</a:t>
            </a:r>
          </a:p>
        </p:txBody>
      </p:sp>
      <p:sp>
        <p:nvSpPr>
          <p:cNvPr name="TextBox 39" id="39"/>
          <p:cNvSpPr txBox="true"/>
          <p:nvPr/>
        </p:nvSpPr>
        <p:spPr>
          <a:xfrm rot="0">
            <a:off x="1031948" y="7898235"/>
            <a:ext cx="3531218" cy="1256993"/>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Software applications designed to securely store and manage users' login credentials for multiple online accounts</a:t>
            </a:r>
          </a:p>
        </p:txBody>
      </p:sp>
    </p:spTree>
  </p:cSld>
  <p:clrMapOvr>
    <a:masterClrMapping/>
  </p:clrMapOvr>
  <p:transition spd="fast">
    <p:cover dir="u"/>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4050740">
            <a:off x="6767225" y="2572490"/>
            <a:ext cx="16928460" cy="5142020"/>
          </a:xfrm>
          <a:custGeom>
            <a:avLst/>
            <a:gdLst/>
            <a:ahLst/>
            <a:cxnLst/>
            <a:rect r="r" b="b" t="t" l="l"/>
            <a:pathLst>
              <a:path h="5142020" w="16928460">
                <a:moveTo>
                  <a:pt x="0" y="0"/>
                </a:moveTo>
                <a:lnTo>
                  <a:pt x="16928459" y="0"/>
                </a:lnTo>
                <a:lnTo>
                  <a:pt x="16928459" y="5142020"/>
                </a:lnTo>
                <a:lnTo>
                  <a:pt x="0" y="5142020"/>
                </a:lnTo>
                <a:lnTo>
                  <a:pt x="0" y="0"/>
                </a:lnTo>
                <a:close/>
              </a:path>
            </a:pathLst>
          </a:custGeom>
          <a:blipFill>
            <a:blip r:embed="rId2"/>
            <a:stretch>
              <a:fillRect l="0" t="0" r="0" b="0"/>
            </a:stretch>
          </a:blipFill>
        </p:spPr>
      </p:sp>
      <p:sp>
        <p:nvSpPr>
          <p:cNvPr name="Freeform 3" id="3"/>
          <p:cNvSpPr/>
          <p:nvPr/>
        </p:nvSpPr>
        <p:spPr>
          <a:xfrm flipH="true" flipV="false" rot="0">
            <a:off x="13896156" y="9291532"/>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1028715" y="1531770"/>
            <a:ext cx="3309166" cy="6767"/>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4272785" y="1408396"/>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6" id="6"/>
          <p:cNvSpPr/>
          <p:nvPr/>
        </p:nvSpPr>
        <p:spPr>
          <a:xfrm flipV="true">
            <a:off x="1028715" y="4582378"/>
            <a:ext cx="3309166" cy="6767"/>
          </a:xfrm>
          <a:prstGeom prst="line">
            <a:avLst/>
          </a:prstGeom>
          <a:ln cap="flat" w="9525">
            <a:solidFill>
              <a:srgbClr val="000000"/>
            </a:solidFill>
            <a:prstDash val="solid"/>
            <a:headEnd type="none" len="sm" w="sm"/>
            <a:tailEnd type="none" len="sm" w="sm"/>
          </a:ln>
        </p:spPr>
      </p:sp>
      <p:sp>
        <p:nvSpPr>
          <p:cNvPr name="Freeform 7" id="7"/>
          <p:cNvSpPr/>
          <p:nvPr/>
        </p:nvSpPr>
        <p:spPr>
          <a:xfrm flipH="false" flipV="false" rot="0">
            <a:off x="4272785" y="4459003"/>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flipV="true">
            <a:off x="9084902" y="1531770"/>
            <a:ext cx="4146925" cy="6767"/>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13108453" y="1408396"/>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flipV="true">
            <a:off x="5051254" y="1531770"/>
            <a:ext cx="3309166" cy="6767"/>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8295324" y="1408396"/>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V="true">
            <a:off x="5051254" y="4582378"/>
            <a:ext cx="3309166" cy="6767"/>
          </a:xfrm>
          <a:prstGeom prst="line">
            <a:avLst/>
          </a:prstGeom>
          <a:ln cap="flat" w="9525">
            <a:solidFill>
              <a:srgbClr val="000000"/>
            </a:solidFill>
            <a:prstDash val="solid"/>
            <a:headEnd type="none" len="sm" w="sm"/>
            <a:tailEnd type="none" len="sm" w="sm"/>
          </a:ln>
        </p:spPr>
      </p:sp>
      <p:sp>
        <p:nvSpPr>
          <p:cNvPr name="Freeform 13" id="13"/>
          <p:cNvSpPr/>
          <p:nvPr/>
        </p:nvSpPr>
        <p:spPr>
          <a:xfrm flipH="false" flipV="false" rot="0">
            <a:off x="8295324" y="4459003"/>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332035" y="7713752"/>
            <a:ext cx="12927265" cy="1441450"/>
          </a:xfrm>
          <a:prstGeom prst="rect">
            <a:avLst/>
          </a:prstGeom>
        </p:spPr>
        <p:txBody>
          <a:bodyPr anchor="t" rtlCol="false" tIns="0" lIns="0" bIns="0" rIns="0">
            <a:spAutoFit/>
          </a:bodyPr>
          <a:lstStyle/>
          <a:p>
            <a:pPr algn="r">
              <a:lnSpc>
                <a:spcPts val="9799"/>
              </a:lnSpc>
            </a:pPr>
            <a:r>
              <a:rPr lang="en-US" sz="6999">
                <a:solidFill>
                  <a:srgbClr val="000000"/>
                </a:solidFill>
                <a:latin typeface="Mont"/>
              </a:rPr>
              <a:t>Reactive measures</a:t>
            </a:r>
          </a:p>
        </p:txBody>
      </p:sp>
      <p:sp>
        <p:nvSpPr>
          <p:cNvPr name="TextBox 15" id="15"/>
          <p:cNvSpPr txBox="true"/>
          <p:nvPr/>
        </p:nvSpPr>
        <p:spPr>
          <a:xfrm rot="0">
            <a:off x="1634577" y="962025"/>
            <a:ext cx="2697458" cy="441325"/>
          </a:xfrm>
          <a:prstGeom prst="rect">
            <a:avLst/>
          </a:prstGeom>
        </p:spPr>
        <p:txBody>
          <a:bodyPr anchor="t" rtlCol="false" tIns="0" lIns="0" bIns="0" rIns="0">
            <a:spAutoFit/>
          </a:bodyPr>
          <a:lstStyle/>
          <a:p>
            <a:pPr algn="l">
              <a:lnSpc>
                <a:spcPts val="3500"/>
              </a:lnSpc>
            </a:pPr>
            <a:r>
              <a:rPr lang="en-US" sz="2500">
                <a:solidFill>
                  <a:srgbClr val="1F1F37"/>
                </a:solidFill>
                <a:latin typeface="Public Sans"/>
              </a:rPr>
              <a:t>DISCONNECT</a:t>
            </a:r>
          </a:p>
        </p:txBody>
      </p:sp>
      <p:sp>
        <p:nvSpPr>
          <p:cNvPr name="TextBox 16" id="16"/>
          <p:cNvSpPr txBox="true"/>
          <p:nvPr/>
        </p:nvSpPr>
        <p:spPr>
          <a:xfrm rot="0">
            <a:off x="1028706" y="971550"/>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01.</a:t>
            </a:r>
          </a:p>
        </p:txBody>
      </p:sp>
      <p:sp>
        <p:nvSpPr>
          <p:cNvPr name="TextBox 17" id="17"/>
          <p:cNvSpPr txBox="true"/>
          <p:nvPr/>
        </p:nvSpPr>
        <p:spPr>
          <a:xfrm rot="0">
            <a:off x="1028700" y="1839367"/>
            <a:ext cx="3531218" cy="1256993"/>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Prevents further transmission of data by the keylogger minimizing the risk of additional information theft.</a:t>
            </a:r>
          </a:p>
        </p:txBody>
      </p:sp>
      <p:sp>
        <p:nvSpPr>
          <p:cNvPr name="TextBox 18" id="18"/>
          <p:cNvSpPr txBox="true"/>
          <p:nvPr/>
        </p:nvSpPr>
        <p:spPr>
          <a:xfrm rot="0">
            <a:off x="1634577" y="4008153"/>
            <a:ext cx="2697458" cy="441325"/>
          </a:xfrm>
          <a:prstGeom prst="rect">
            <a:avLst/>
          </a:prstGeom>
        </p:spPr>
        <p:txBody>
          <a:bodyPr anchor="t" rtlCol="false" tIns="0" lIns="0" bIns="0" rIns="0">
            <a:spAutoFit/>
          </a:bodyPr>
          <a:lstStyle/>
          <a:p>
            <a:pPr algn="l">
              <a:lnSpc>
                <a:spcPts val="3500"/>
              </a:lnSpc>
            </a:pPr>
            <a:r>
              <a:rPr lang="en-US" sz="2500">
                <a:solidFill>
                  <a:srgbClr val="1F1F37"/>
                </a:solidFill>
                <a:latin typeface="Public Sans"/>
              </a:rPr>
              <a:t>MONITOR</a:t>
            </a:r>
          </a:p>
        </p:txBody>
      </p:sp>
      <p:sp>
        <p:nvSpPr>
          <p:cNvPr name="TextBox 19" id="19"/>
          <p:cNvSpPr txBox="true"/>
          <p:nvPr/>
        </p:nvSpPr>
        <p:spPr>
          <a:xfrm rot="0">
            <a:off x="1028706" y="4017678"/>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04.</a:t>
            </a:r>
          </a:p>
        </p:txBody>
      </p:sp>
      <p:sp>
        <p:nvSpPr>
          <p:cNvPr name="TextBox 20" id="20"/>
          <p:cNvSpPr txBox="true"/>
          <p:nvPr/>
        </p:nvSpPr>
        <p:spPr>
          <a:xfrm rot="0">
            <a:off x="1028700" y="4885495"/>
            <a:ext cx="3531218" cy="1256993"/>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Regularly review your bank statements and credit card reports for any suspicious activity.</a:t>
            </a:r>
          </a:p>
        </p:txBody>
      </p:sp>
      <p:sp>
        <p:nvSpPr>
          <p:cNvPr name="TextBox 21" id="21"/>
          <p:cNvSpPr txBox="true"/>
          <p:nvPr/>
        </p:nvSpPr>
        <p:spPr>
          <a:xfrm rot="0">
            <a:off x="9690763" y="962025"/>
            <a:ext cx="4150565" cy="441325"/>
          </a:xfrm>
          <a:prstGeom prst="rect">
            <a:avLst/>
          </a:prstGeom>
        </p:spPr>
        <p:txBody>
          <a:bodyPr anchor="t" rtlCol="false" tIns="0" lIns="0" bIns="0" rIns="0">
            <a:spAutoFit/>
          </a:bodyPr>
          <a:lstStyle/>
          <a:p>
            <a:pPr algn="l">
              <a:lnSpc>
                <a:spcPts val="3500"/>
              </a:lnSpc>
            </a:pPr>
            <a:r>
              <a:rPr lang="en-US" sz="2500">
                <a:solidFill>
                  <a:srgbClr val="1F1F37"/>
                </a:solidFill>
                <a:latin typeface="Public Sans"/>
              </a:rPr>
              <a:t>CHANGE CREDENTIALS </a:t>
            </a:r>
          </a:p>
        </p:txBody>
      </p:sp>
      <p:sp>
        <p:nvSpPr>
          <p:cNvPr name="TextBox 22" id="22"/>
          <p:cNvSpPr txBox="true"/>
          <p:nvPr/>
        </p:nvSpPr>
        <p:spPr>
          <a:xfrm rot="0">
            <a:off x="9084892" y="971550"/>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03.</a:t>
            </a:r>
          </a:p>
        </p:txBody>
      </p:sp>
      <p:sp>
        <p:nvSpPr>
          <p:cNvPr name="TextBox 23" id="23"/>
          <p:cNvSpPr txBox="true"/>
          <p:nvPr/>
        </p:nvSpPr>
        <p:spPr>
          <a:xfrm rot="0">
            <a:off x="9084886" y="1839367"/>
            <a:ext cx="3531218" cy="1889270"/>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Change all passwords for critical accounts. Use strong, unique passwords for each account and consider using a password manager to securely store complex passwords.</a:t>
            </a:r>
          </a:p>
        </p:txBody>
      </p:sp>
      <p:sp>
        <p:nvSpPr>
          <p:cNvPr name="TextBox 24" id="24"/>
          <p:cNvSpPr txBox="true"/>
          <p:nvPr/>
        </p:nvSpPr>
        <p:spPr>
          <a:xfrm rot="0">
            <a:off x="5680982" y="962025"/>
            <a:ext cx="2697458" cy="441325"/>
          </a:xfrm>
          <a:prstGeom prst="rect">
            <a:avLst/>
          </a:prstGeom>
        </p:spPr>
        <p:txBody>
          <a:bodyPr anchor="t" rtlCol="false" tIns="0" lIns="0" bIns="0" rIns="0">
            <a:spAutoFit/>
          </a:bodyPr>
          <a:lstStyle/>
          <a:p>
            <a:pPr algn="l">
              <a:lnSpc>
                <a:spcPts val="3500"/>
              </a:lnSpc>
            </a:pPr>
            <a:r>
              <a:rPr lang="en-US" sz="2500">
                <a:solidFill>
                  <a:srgbClr val="1F1F37"/>
                </a:solidFill>
                <a:latin typeface="Public Sans"/>
              </a:rPr>
              <a:t>SCAN</a:t>
            </a:r>
          </a:p>
        </p:txBody>
      </p:sp>
      <p:sp>
        <p:nvSpPr>
          <p:cNvPr name="TextBox 25" id="25"/>
          <p:cNvSpPr txBox="true"/>
          <p:nvPr/>
        </p:nvSpPr>
        <p:spPr>
          <a:xfrm rot="0">
            <a:off x="5075111" y="971550"/>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02.</a:t>
            </a:r>
          </a:p>
        </p:txBody>
      </p:sp>
      <p:sp>
        <p:nvSpPr>
          <p:cNvPr name="TextBox 26" id="26"/>
          <p:cNvSpPr txBox="true"/>
          <p:nvPr/>
        </p:nvSpPr>
        <p:spPr>
          <a:xfrm rot="0">
            <a:off x="5075105" y="1839367"/>
            <a:ext cx="3531218" cy="1889270"/>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Run a full system scan using an antivirus program to effectively detect and eliminate the threat. Once malware is detected, follow the software’s instructions for removal. </a:t>
            </a:r>
          </a:p>
        </p:txBody>
      </p:sp>
      <p:sp>
        <p:nvSpPr>
          <p:cNvPr name="TextBox 27" id="27"/>
          <p:cNvSpPr txBox="true"/>
          <p:nvPr/>
        </p:nvSpPr>
        <p:spPr>
          <a:xfrm rot="0">
            <a:off x="5680982" y="4008153"/>
            <a:ext cx="2925341" cy="441325"/>
          </a:xfrm>
          <a:prstGeom prst="rect">
            <a:avLst/>
          </a:prstGeom>
        </p:spPr>
        <p:txBody>
          <a:bodyPr anchor="t" rtlCol="false" tIns="0" lIns="0" bIns="0" rIns="0">
            <a:spAutoFit/>
          </a:bodyPr>
          <a:lstStyle/>
          <a:p>
            <a:pPr algn="l">
              <a:lnSpc>
                <a:spcPts val="3500"/>
              </a:lnSpc>
            </a:pPr>
            <a:r>
              <a:rPr lang="en-US" sz="2500">
                <a:solidFill>
                  <a:srgbClr val="1F1F37"/>
                </a:solidFill>
                <a:latin typeface="Public Sans"/>
              </a:rPr>
              <a:t>REPORT INCIDENT</a:t>
            </a:r>
          </a:p>
        </p:txBody>
      </p:sp>
      <p:sp>
        <p:nvSpPr>
          <p:cNvPr name="TextBox 28" id="28"/>
          <p:cNvSpPr txBox="true"/>
          <p:nvPr/>
        </p:nvSpPr>
        <p:spPr>
          <a:xfrm rot="0">
            <a:off x="5075111" y="4017678"/>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05.</a:t>
            </a:r>
          </a:p>
        </p:txBody>
      </p:sp>
      <p:sp>
        <p:nvSpPr>
          <p:cNvPr name="TextBox 29" id="29"/>
          <p:cNvSpPr txBox="true"/>
          <p:nvPr/>
        </p:nvSpPr>
        <p:spPr>
          <a:xfrm rot="0">
            <a:off x="5075105" y="4885495"/>
            <a:ext cx="3531218" cy="1256993"/>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Report keylogger infection to cybersecurity organizations which contributes to tracking these threats.</a:t>
            </a:r>
          </a:p>
        </p:txBody>
      </p:sp>
      <p:sp>
        <p:nvSpPr>
          <p:cNvPr name="AutoShape 30" id="30"/>
          <p:cNvSpPr/>
          <p:nvPr/>
        </p:nvSpPr>
        <p:spPr>
          <a:xfrm flipV="true">
            <a:off x="9072966" y="4582378"/>
            <a:ext cx="3309166" cy="6767"/>
          </a:xfrm>
          <a:prstGeom prst="line">
            <a:avLst/>
          </a:prstGeom>
          <a:ln cap="flat" w="9525">
            <a:solidFill>
              <a:srgbClr val="000000"/>
            </a:solidFill>
            <a:prstDash val="solid"/>
            <a:headEnd type="none" len="sm" w="sm"/>
            <a:tailEnd type="none" len="sm" w="sm"/>
          </a:ln>
        </p:spPr>
      </p:sp>
      <p:sp>
        <p:nvSpPr>
          <p:cNvPr name="Freeform 31" id="31"/>
          <p:cNvSpPr/>
          <p:nvPr/>
        </p:nvSpPr>
        <p:spPr>
          <a:xfrm flipH="false" flipV="false" rot="0">
            <a:off x="12313973" y="4459003"/>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2" id="32"/>
          <p:cNvSpPr txBox="true"/>
          <p:nvPr/>
        </p:nvSpPr>
        <p:spPr>
          <a:xfrm rot="0">
            <a:off x="9702693" y="4008153"/>
            <a:ext cx="2925341" cy="441325"/>
          </a:xfrm>
          <a:prstGeom prst="rect">
            <a:avLst/>
          </a:prstGeom>
        </p:spPr>
        <p:txBody>
          <a:bodyPr anchor="t" rtlCol="false" tIns="0" lIns="0" bIns="0" rIns="0">
            <a:spAutoFit/>
          </a:bodyPr>
          <a:lstStyle/>
          <a:p>
            <a:pPr algn="l">
              <a:lnSpc>
                <a:spcPts val="3500"/>
              </a:lnSpc>
            </a:pPr>
            <a:r>
              <a:rPr lang="en-US" sz="2500">
                <a:solidFill>
                  <a:srgbClr val="1F1F37"/>
                </a:solidFill>
                <a:latin typeface="Public Sans"/>
              </a:rPr>
              <a:t>UPDATE</a:t>
            </a:r>
          </a:p>
        </p:txBody>
      </p:sp>
      <p:sp>
        <p:nvSpPr>
          <p:cNvPr name="TextBox 33" id="33"/>
          <p:cNvSpPr txBox="true"/>
          <p:nvPr/>
        </p:nvSpPr>
        <p:spPr>
          <a:xfrm rot="0">
            <a:off x="9096823" y="4017678"/>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06.</a:t>
            </a:r>
          </a:p>
        </p:txBody>
      </p:sp>
      <p:sp>
        <p:nvSpPr>
          <p:cNvPr name="TextBox 34" id="34"/>
          <p:cNvSpPr txBox="true"/>
          <p:nvPr/>
        </p:nvSpPr>
        <p:spPr>
          <a:xfrm rot="0">
            <a:off x="9096816" y="4885495"/>
            <a:ext cx="3531218" cy="1256993"/>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Keeping security software up-to-date and implementing additional security measures enhances overall protection .</a:t>
            </a:r>
          </a:p>
        </p:txBody>
      </p:sp>
      <p:sp>
        <p:nvSpPr>
          <p:cNvPr name="AutoShape 35" id="35"/>
          <p:cNvSpPr/>
          <p:nvPr/>
        </p:nvSpPr>
        <p:spPr>
          <a:xfrm flipV="true">
            <a:off x="1028725" y="7466552"/>
            <a:ext cx="3309166" cy="6767"/>
          </a:xfrm>
          <a:prstGeom prst="line">
            <a:avLst/>
          </a:prstGeom>
          <a:ln cap="flat" w="9525">
            <a:solidFill>
              <a:srgbClr val="000000"/>
            </a:solidFill>
            <a:prstDash val="solid"/>
            <a:headEnd type="none" len="sm" w="sm"/>
            <a:tailEnd type="none" len="sm" w="sm"/>
          </a:ln>
        </p:spPr>
      </p:sp>
      <p:sp>
        <p:nvSpPr>
          <p:cNvPr name="Freeform 36" id="36"/>
          <p:cNvSpPr/>
          <p:nvPr/>
        </p:nvSpPr>
        <p:spPr>
          <a:xfrm flipH="false" flipV="false" rot="0">
            <a:off x="4272795" y="7343178"/>
            <a:ext cx="246749" cy="246749"/>
          </a:xfrm>
          <a:custGeom>
            <a:avLst/>
            <a:gdLst/>
            <a:ahLst/>
            <a:cxnLst/>
            <a:rect r="r" b="b" t="t" l="l"/>
            <a:pathLst>
              <a:path h="246749" w="246749">
                <a:moveTo>
                  <a:pt x="0" y="0"/>
                </a:moveTo>
                <a:lnTo>
                  <a:pt x="246748" y="0"/>
                </a:lnTo>
                <a:lnTo>
                  <a:pt x="246748"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7" id="37"/>
          <p:cNvSpPr txBox="true"/>
          <p:nvPr/>
        </p:nvSpPr>
        <p:spPr>
          <a:xfrm rot="0">
            <a:off x="1658452" y="6892328"/>
            <a:ext cx="4412968" cy="441325"/>
          </a:xfrm>
          <a:prstGeom prst="rect">
            <a:avLst/>
          </a:prstGeom>
        </p:spPr>
        <p:txBody>
          <a:bodyPr anchor="t" rtlCol="false" tIns="0" lIns="0" bIns="0" rIns="0">
            <a:spAutoFit/>
          </a:bodyPr>
          <a:lstStyle/>
          <a:p>
            <a:pPr algn="l">
              <a:lnSpc>
                <a:spcPts val="3500"/>
              </a:lnSpc>
            </a:pPr>
            <a:r>
              <a:rPr lang="en-US" sz="2500">
                <a:solidFill>
                  <a:srgbClr val="1F1F37"/>
                </a:solidFill>
                <a:latin typeface="Public Sans"/>
              </a:rPr>
              <a:t>BACKUP DATA</a:t>
            </a:r>
          </a:p>
        </p:txBody>
      </p:sp>
      <p:sp>
        <p:nvSpPr>
          <p:cNvPr name="TextBox 38" id="38"/>
          <p:cNvSpPr txBox="true"/>
          <p:nvPr/>
        </p:nvSpPr>
        <p:spPr>
          <a:xfrm rot="0">
            <a:off x="1052581" y="6901853"/>
            <a:ext cx="533612" cy="431800"/>
          </a:xfrm>
          <a:prstGeom prst="rect">
            <a:avLst/>
          </a:prstGeom>
        </p:spPr>
        <p:txBody>
          <a:bodyPr anchor="t" rtlCol="false" tIns="0" lIns="0" bIns="0" rIns="0">
            <a:spAutoFit/>
          </a:bodyPr>
          <a:lstStyle/>
          <a:p>
            <a:pPr algn="l">
              <a:lnSpc>
                <a:spcPts val="3499"/>
              </a:lnSpc>
            </a:pPr>
            <a:r>
              <a:rPr lang="en-US" sz="2499">
                <a:solidFill>
                  <a:srgbClr val="3FB6FF"/>
                </a:solidFill>
                <a:latin typeface="Public Sans Bold"/>
              </a:rPr>
              <a:t>07.</a:t>
            </a:r>
          </a:p>
        </p:txBody>
      </p:sp>
      <p:sp>
        <p:nvSpPr>
          <p:cNvPr name="TextBox 39" id="39"/>
          <p:cNvSpPr txBox="true"/>
          <p:nvPr/>
        </p:nvSpPr>
        <p:spPr>
          <a:xfrm rot="0">
            <a:off x="1052575" y="7769670"/>
            <a:ext cx="3531218" cy="1256993"/>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Backing up critical data ensures data integrity and availability in the event of a keylogging attack or other cybersecurity incidents.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460416" y="4334578"/>
            <a:ext cx="14570011" cy="5900854"/>
          </a:xfrm>
          <a:custGeom>
            <a:avLst/>
            <a:gdLst/>
            <a:ahLst/>
            <a:cxnLst/>
            <a:rect r="r" b="b" t="t" l="l"/>
            <a:pathLst>
              <a:path h="5900854" w="14570011">
                <a:moveTo>
                  <a:pt x="0" y="0"/>
                </a:moveTo>
                <a:lnTo>
                  <a:pt x="14570011" y="0"/>
                </a:lnTo>
                <a:lnTo>
                  <a:pt x="14570011" y="5900855"/>
                </a:lnTo>
                <a:lnTo>
                  <a:pt x="0" y="5900855"/>
                </a:lnTo>
                <a:lnTo>
                  <a:pt x="0" y="0"/>
                </a:lnTo>
                <a:close/>
              </a:path>
            </a:pathLst>
          </a:custGeom>
          <a:blipFill>
            <a:blip r:embed="rId2"/>
            <a:stretch>
              <a:fillRect l="0" t="0" r="0" b="0"/>
            </a:stretch>
          </a:blipFill>
        </p:spPr>
      </p:sp>
      <p:sp>
        <p:nvSpPr>
          <p:cNvPr name="TextBox 3" id="3"/>
          <p:cNvSpPr txBox="true"/>
          <p:nvPr/>
        </p:nvSpPr>
        <p:spPr>
          <a:xfrm rot="0">
            <a:off x="2200399" y="897499"/>
            <a:ext cx="13170427" cy="1247775"/>
          </a:xfrm>
          <a:prstGeom prst="rect">
            <a:avLst/>
          </a:prstGeom>
        </p:spPr>
        <p:txBody>
          <a:bodyPr anchor="t" rtlCol="false" tIns="0" lIns="0" bIns="0" rIns="0">
            <a:spAutoFit/>
          </a:bodyPr>
          <a:lstStyle/>
          <a:p>
            <a:pPr algn="l">
              <a:lnSpc>
                <a:spcPts val="8400"/>
              </a:lnSpc>
            </a:pPr>
            <a:r>
              <a:rPr lang="en-US" sz="6000">
                <a:solidFill>
                  <a:srgbClr val="1F1F37"/>
                </a:solidFill>
                <a:latin typeface="Mont"/>
              </a:rPr>
              <a:t>Keylogger Design and Operations</a:t>
            </a:r>
          </a:p>
        </p:txBody>
      </p:sp>
      <p:sp>
        <p:nvSpPr>
          <p:cNvPr name="Freeform 4" id="4"/>
          <p:cNvSpPr/>
          <p:nvPr/>
        </p:nvSpPr>
        <p:spPr>
          <a:xfrm flipH="true" flipV="false" rot="0">
            <a:off x="7076627" y="3894409"/>
            <a:ext cx="3417972" cy="102539"/>
          </a:xfrm>
          <a:custGeom>
            <a:avLst/>
            <a:gdLst/>
            <a:ahLst/>
            <a:cxnLst/>
            <a:rect r="r" b="b" t="t" l="l"/>
            <a:pathLst>
              <a:path h="102539" w="3417972">
                <a:moveTo>
                  <a:pt x="3417972" y="0"/>
                </a:moveTo>
                <a:lnTo>
                  <a:pt x="0" y="0"/>
                </a:lnTo>
                <a:lnTo>
                  <a:pt x="0" y="102539"/>
                </a:lnTo>
                <a:lnTo>
                  <a:pt x="3417972" y="102539"/>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730697" y="5480541"/>
            <a:ext cx="4640129" cy="750706"/>
            <a:chOff x="0" y="0"/>
            <a:chExt cx="1587190" cy="256784"/>
          </a:xfrm>
        </p:grpSpPr>
        <p:sp>
          <p:nvSpPr>
            <p:cNvPr name="Freeform 6" id="6"/>
            <p:cNvSpPr/>
            <p:nvPr/>
          </p:nvSpPr>
          <p:spPr>
            <a:xfrm flipH="false" flipV="false" rot="0">
              <a:off x="0" y="0"/>
              <a:ext cx="1587190" cy="256784"/>
            </a:xfrm>
            <a:custGeom>
              <a:avLst/>
              <a:gdLst/>
              <a:ahLst/>
              <a:cxnLst/>
              <a:rect r="r" b="b" t="t" l="l"/>
              <a:pathLst>
                <a:path h="256784" w="1587190">
                  <a:moveTo>
                    <a:pt x="41712" y="0"/>
                  </a:moveTo>
                  <a:lnTo>
                    <a:pt x="1545479" y="0"/>
                  </a:lnTo>
                  <a:cubicBezTo>
                    <a:pt x="1556541" y="0"/>
                    <a:pt x="1567151" y="4395"/>
                    <a:pt x="1574973" y="12217"/>
                  </a:cubicBezTo>
                  <a:cubicBezTo>
                    <a:pt x="1582796" y="20040"/>
                    <a:pt x="1587190" y="30649"/>
                    <a:pt x="1587190" y="41712"/>
                  </a:cubicBezTo>
                  <a:lnTo>
                    <a:pt x="1587190" y="215073"/>
                  </a:lnTo>
                  <a:cubicBezTo>
                    <a:pt x="1587190" y="226135"/>
                    <a:pt x="1582796" y="236745"/>
                    <a:pt x="1574973" y="244567"/>
                  </a:cubicBezTo>
                  <a:cubicBezTo>
                    <a:pt x="1567151" y="252390"/>
                    <a:pt x="1556541" y="256784"/>
                    <a:pt x="1545479" y="256784"/>
                  </a:cubicBezTo>
                  <a:lnTo>
                    <a:pt x="41712" y="256784"/>
                  </a:lnTo>
                  <a:cubicBezTo>
                    <a:pt x="30649" y="256784"/>
                    <a:pt x="20040" y="252390"/>
                    <a:pt x="12217" y="244567"/>
                  </a:cubicBezTo>
                  <a:cubicBezTo>
                    <a:pt x="4395" y="236745"/>
                    <a:pt x="0" y="226135"/>
                    <a:pt x="0" y="215073"/>
                  </a:cubicBezTo>
                  <a:lnTo>
                    <a:pt x="0" y="41712"/>
                  </a:lnTo>
                  <a:cubicBezTo>
                    <a:pt x="0" y="30649"/>
                    <a:pt x="4395" y="20040"/>
                    <a:pt x="12217" y="12217"/>
                  </a:cubicBezTo>
                  <a:cubicBezTo>
                    <a:pt x="20040" y="4395"/>
                    <a:pt x="30649" y="0"/>
                    <a:pt x="41712" y="0"/>
                  </a:cubicBezTo>
                  <a:close/>
                </a:path>
              </a:pathLst>
            </a:custGeom>
            <a:solidFill>
              <a:srgbClr val="E61FC0"/>
            </a:solidFill>
          </p:spPr>
        </p:sp>
        <p:sp>
          <p:nvSpPr>
            <p:cNvPr name="TextBox 7" id="7"/>
            <p:cNvSpPr txBox="true"/>
            <p:nvPr/>
          </p:nvSpPr>
          <p:spPr>
            <a:xfrm>
              <a:off x="0" y="-57150"/>
              <a:ext cx="1587190" cy="313934"/>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3058067" y="5469030"/>
            <a:ext cx="4640129" cy="750706"/>
            <a:chOff x="0" y="0"/>
            <a:chExt cx="1587190" cy="256784"/>
          </a:xfrm>
        </p:grpSpPr>
        <p:sp>
          <p:nvSpPr>
            <p:cNvPr name="Freeform 9" id="9"/>
            <p:cNvSpPr/>
            <p:nvPr/>
          </p:nvSpPr>
          <p:spPr>
            <a:xfrm flipH="false" flipV="false" rot="0">
              <a:off x="0" y="0"/>
              <a:ext cx="1587190" cy="256784"/>
            </a:xfrm>
            <a:custGeom>
              <a:avLst/>
              <a:gdLst/>
              <a:ahLst/>
              <a:cxnLst/>
              <a:rect r="r" b="b" t="t" l="l"/>
              <a:pathLst>
                <a:path h="256784" w="1587190">
                  <a:moveTo>
                    <a:pt x="41712" y="0"/>
                  </a:moveTo>
                  <a:lnTo>
                    <a:pt x="1545479" y="0"/>
                  </a:lnTo>
                  <a:cubicBezTo>
                    <a:pt x="1556541" y="0"/>
                    <a:pt x="1567151" y="4395"/>
                    <a:pt x="1574973" y="12217"/>
                  </a:cubicBezTo>
                  <a:cubicBezTo>
                    <a:pt x="1582796" y="20040"/>
                    <a:pt x="1587190" y="30649"/>
                    <a:pt x="1587190" y="41712"/>
                  </a:cubicBezTo>
                  <a:lnTo>
                    <a:pt x="1587190" y="215073"/>
                  </a:lnTo>
                  <a:cubicBezTo>
                    <a:pt x="1587190" y="226135"/>
                    <a:pt x="1582796" y="236745"/>
                    <a:pt x="1574973" y="244567"/>
                  </a:cubicBezTo>
                  <a:cubicBezTo>
                    <a:pt x="1567151" y="252390"/>
                    <a:pt x="1556541" y="256784"/>
                    <a:pt x="1545479" y="256784"/>
                  </a:cubicBezTo>
                  <a:lnTo>
                    <a:pt x="41712" y="256784"/>
                  </a:lnTo>
                  <a:cubicBezTo>
                    <a:pt x="30649" y="256784"/>
                    <a:pt x="20040" y="252390"/>
                    <a:pt x="12217" y="244567"/>
                  </a:cubicBezTo>
                  <a:cubicBezTo>
                    <a:pt x="4395" y="236745"/>
                    <a:pt x="0" y="226135"/>
                    <a:pt x="0" y="215073"/>
                  </a:cubicBezTo>
                  <a:lnTo>
                    <a:pt x="0" y="41712"/>
                  </a:lnTo>
                  <a:cubicBezTo>
                    <a:pt x="0" y="30649"/>
                    <a:pt x="4395" y="20040"/>
                    <a:pt x="12217" y="12217"/>
                  </a:cubicBezTo>
                  <a:cubicBezTo>
                    <a:pt x="20040" y="4395"/>
                    <a:pt x="30649" y="0"/>
                    <a:pt x="41712" y="0"/>
                  </a:cubicBezTo>
                  <a:close/>
                </a:path>
              </a:pathLst>
            </a:custGeom>
            <a:solidFill>
              <a:srgbClr val="C835D4"/>
            </a:solidFill>
          </p:spPr>
        </p:sp>
        <p:sp>
          <p:nvSpPr>
            <p:cNvPr name="TextBox 10" id="10"/>
            <p:cNvSpPr txBox="true"/>
            <p:nvPr/>
          </p:nvSpPr>
          <p:spPr>
            <a:xfrm>
              <a:off x="0" y="-57150"/>
              <a:ext cx="1587190" cy="313934"/>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2717936" y="6455520"/>
            <a:ext cx="6255155" cy="1118345"/>
          </a:xfrm>
          <a:prstGeom prst="rect">
            <a:avLst/>
          </a:prstGeom>
        </p:spPr>
        <p:txBody>
          <a:bodyPr anchor="t" rtlCol="false" tIns="0" lIns="0" bIns="0" rIns="0">
            <a:spAutoFit/>
          </a:bodyPr>
          <a:lstStyle/>
          <a:p>
            <a:pPr algn="l">
              <a:lnSpc>
                <a:spcPts val="2933"/>
              </a:lnSpc>
            </a:pPr>
            <a:r>
              <a:rPr lang="en-US" sz="2095">
                <a:solidFill>
                  <a:srgbClr val="1F1F37"/>
                </a:solidFill>
                <a:latin typeface="Public Sans Bold"/>
              </a:rPr>
              <a:t>structural elements</a:t>
            </a:r>
            <a:r>
              <a:rPr lang="en-US" sz="2095">
                <a:solidFill>
                  <a:srgbClr val="1F1F37"/>
                </a:solidFill>
                <a:latin typeface="Public Sans"/>
              </a:rPr>
              <a:t> depicted in use case and class diagrams, detailing how keyloggers are configured and managed.</a:t>
            </a:r>
          </a:p>
        </p:txBody>
      </p:sp>
      <p:sp>
        <p:nvSpPr>
          <p:cNvPr name="TextBox 12" id="12"/>
          <p:cNvSpPr txBox="true"/>
          <p:nvPr/>
        </p:nvSpPr>
        <p:spPr>
          <a:xfrm rot="0">
            <a:off x="10682078" y="6455520"/>
            <a:ext cx="5784405" cy="746870"/>
          </a:xfrm>
          <a:prstGeom prst="rect">
            <a:avLst/>
          </a:prstGeom>
        </p:spPr>
        <p:txBody>
          <a:bodyPr anchor="t" rtlCol="false" tIns="0" lIns="0" bIns="0" rIns="0">
            <a:spAutoFit/>
          </a:bodyPr>
          <a:lstStyle/>
          <a:p>
            <a:pPr algn="l">
              <a:lnSpc>
                <a:spcPts val="2933"/>
              </a:lnSpc>
            </a:pPr>
            <a:r>
              <a:rPr lang="en-US" sz="2095">
                <a:solidFill>
                  <a:srgbClr val="1F1F37"/>
                </a:solidFill>
                <a:latin typeface="Public Sans Bold"/>
              </a:rPr>
              <a:t>practical guide</a:t>
            </a:r>
            <a:r>
              <a:rPr lang="en-US" sz="2095">
                <a:solidFill>
                  <a:srgbClr val="1F1F37"/>
                </a:solidFill>
                <a:latin typeface="Public Sans"/>
              </a:rPr>
              <a:t>, detailing how keyloggers interact with and handle sensitive data.</a:t>
            </a:r>
          </a:p>
        </p:txBody>
      </p:sp>
      <p:sp>
        <p:nvSpPr>
          <p:cNvPr name="TextBox 13" id="13"/>
          <p:cNvSpPr txBox="true"/>
          <p:nvPr/>
        </p:nvSpPr>
        <p:spPr>
          <a:xfrm rot="0">
            <a:off x="10854692" y="5488148"/>
            <a:ext cx="4392138" cy="560070"/>
          </a:xfrm>
          <a:prstGeom prst="rect">
            <a:avLst/>
          </a:prstGeom>
        </p:spPr>
        <p:txBody>
          <a:bodyPr anchor="t" rtlCol="false" tIns="0" lIns="0" bIns="0" rIns="0">
            <a:spAutoFit/>
          </a:bodyPr>
          <a:lstStyle/>
          <a:p>
            <a:pPr algn="ctr" marL="0" indent="0" lvl="0">
              <a:lnSpc>
                <a:spcPts val="3779"/>
              </a:lnSpc>
              <a:spcBef>
                <a:spcPct val="0"/>
              </a:spcBef>
            </a:pPr>
            <a:r>
              <a:rPr lang="en-US" sz="2700" strike="noStrike" u="none">
                <a:solidFill>
                  <a:srgbClr val="F6F3F1"/>
                </a:solidFill>
                <a:latin typeface="Mont Bold"/>
              </a:rPr>
              <a:t>KEYLOGGER DESIGN</a:t>
            </a:r>
          </a:p>
        </p:txBody>
      </p:sp>
      <p:sp>
        <p:nvSpPr>
          <p:cNvPr name="TextBox 14" id="14"/>
          <p:cNvSpPr txBox="true"/>
          <p:nvPr/>
        </p:nvSpPr>
        <p:spPr>
          <a:xfrm rot="0">
            <a:off x="2862793" y="5499659"/>
            <a:ext cx="5103606" cy="560070"/>
          </a:xfrm>
          <a:prstGeom prst="rect">
            <a:avLst/>
          </a:prstGeom>
        </p:spPr>
        <p:txBody>
          <a:bodyPr anchor="t" rtlCol="false" tIns="0" lIns="0" bIns="0" rIns="0">
            <a:spAutoFit/>
          </a:bodyPr>
          <a:lstStyle/>
          <a:p>
            <a:pPr algn="ctr">
              <a:lnSpc>
                <a:spcPts val="3779"/>
              </a:lnSpc>
            </a:pPr>
            <a:r>
              <a:rPr lang="en-US" sz="2700">
                <a:solidFill>
                  <a:srgbClr val="F6F3F1"/>
                </a:solidFill>
                <a:latin typeface="Mont Bold"/>
              </a:rPr>
              <a:t>KEYLOGGER OPERATIONS</a:t>
            </a:r>
          </a:p>
        </p:txBody>
      </p:sp>
      <p:sp>
        <p:nvSpPr>
          <p:cNvPr name="TextBox 15" id="15"/>
          <p:cNvSpPr txBox="true"/>
          <p:nvPr/>
        </p:nvSpPr>
        <p:spPr>
          <a:xfrm rot="0">
            <a:off x="2012920" y="2813354"/>
            <a:ext cx="13545386" cy="1081055"/>
          </a:xfrm>
          <a:prstGeom prst="rect">
            <a:avLst/>
          </a:prstGeom>
        </p:spPr>
        <p:txBody>
          <a:bodyPr anchor="t" rtlCol="false" tIns="0" lIns="0" bIns="0" rIns="0">
            <a:spAutoFit/>
          </a:bodyPr>
          <a:lstStyle/>
          <a:p>
            <a:pPr algn="ctr">
              <a:lnSpc>
                <a:spcPts val="2889"/>
              </a:lnSpc>
            </a:pPr>
            <a:r>
              <a:rPr lang="en-US" sz="2063" spc="206">
                <a:solidFill>
                  <a:srgbClr val="000000"/>
                </a:solidFill>
                <a:latin typeface="Public Sans"/>
              </a:rPr>
              <a:t>THE STRUCTURAL ELEMENTS, THE SYSTEM DESIGN AND THE FUNCTIONS PROVIDES A COMPREHENSIVE OVERVIEW OF ITS ARCHITECTURE AND THE VARIOUS ACTIONS PERFORMED.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4050740">
            <a:off x="7644623" y="3120102"/>
            <a:ext cx="16928460" cy="5142020"/>
          </a:xfrm>
          <a:custGeom>
            <a:avLst/>
            <a:gdLst/>
            <a:ahLst/>
            <a:cxnLst/>
            <a:rect r="r" b="b" t="t" l="l"/>
            <a:pathLst>
              <a:path h="5142020" w="16928460">
                <a:moveTo>
                  <a:pt x="0" y="0"/>
                </a:moveTo>
                <a:lnTo>
                  <a:pt x="16928460" y="0"/>
                </a:lnTo>
                <a:lnTo>
                  <a:pt x="16928460" y="5142019"/>
                </a:lnTo>
                <a:lnTo>
                  <a:pt x="0" y="5142019"/>
                </a:lnTo>
                <a:lnTo>
                  <a:pt x="0" y="0"/>
                </a:lnTo>
                <a:close/>
              </a:path>
            </a:pathLst>
          </a:custGeom>
          <a:blipFill>
            <a:blip r:embed="rId2"/>
            <a:stretch>
              <a:fillRect l="0" t="0" r="0" b="0"/>
            </a:stretch>
          </a:blipFill>
        </p:spPr>
      </p:sp>
      <p:sp>
        <p:nvSpPr>
          <p:cNvPr name="Freeform 3" id="3"/>
          <p:cNvSpPr/>
          <p:nvPr/>
        </p:nvSpPr>
        <p:spPr>
          <a:xfrm flipH="true" flipV="false" rot="0">
            <a:off x="13782078" y="9207030"/>
            <a:ext cx="3417972" cy="102539"/>
          </a:xfrm>
          <a:custGeom>
            <a:avLst/>
            <a:gdLst/>
            <a:ahLst/>
            <a:cxnLst/>
            <a:rect r="r" b="b" t="t" l="l"/>
            <a:pathLst>
              <a:path h="102539" w="3417972">
                <a:moveTo>
                  <a:pt x="3417972" y="0"/>
                </a:moveTo>
                <a:lnTo>
                  <a:pt x="0" y="0"/>
                </a:lnTo>
                <a:lnTo>
                  <a:pt x="0" y="102540"/>
                </a:lnTo>
                <a:lnTo>
                  <a:pt x="3417972" y="102540"/>
                </a:lnTo>
                <a:lnTo>
                  <a:pt x="34179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859505" y="2778414"/>
            <a:ext cx="4173984" cy="1021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5033489" y="2665551"/>
            <a:ext cx="246749" cy="246749"/>
          </a:xfrm>
          <a:custGeom>
            <a:avLst/>
            <a:gdLst/>
            <a:ahLst/>
            <a:cxnLst/>
            <a:rect r="r" b="b" t="t" l="l"/>
            <a:pathLst>
              <a:path h="246749" w="246749">
                <a:moveTo>
                  <a:pt x="0" y="0"/>
                </a:moveTo>
                <a:lnTo>
                  <a:pt x="246749" y="0"/>
                </a:lnTo>
                <a:lnTo>
                  <a:pt x="246749" y="246749"/>
                </a:lnTo>
                <a:lnTo>
                  <a:pt x="0" y="246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837763" y="7765580"/>
            <a:ext cx="12927265" cy="1441450"/>
          </a:xfrm>
          <a:prstGeom prst="rect">
            <a:avLst/>
          </a:prstGeom>
        </p:spPr>
        <p:txBody>
          <a:bodyPr anchor="t" rtlCol="false" tIns="0" lIns="0" bIns="0" rIns="0">
            <a:spAutoFit/>
          </a:bodyPr>
          <a:lstStyle/>
          <a:p>
            <a:pPr algn="r">
              <a:lnSpc>
                <a:spcPts val="9799"/>
              </a:lnSpc>
            </a:pPr>
            <a:r>
              <a:rPr lang="en-US" sz="6999">
                <a:solidFill>
                  <a:srgbClr val="000000"/>
                </a:solidFill>
                <a:latin typeface="Mont"/>
              </a:rPr>
              <a:t>Keylogger Design</a:t>
            </a:r>
          </a:p>
        </p:txBody>
      </p:sp>
      <p:sp>
        <p:nvSpPr>
          <p:cNvPr name="TextBox 7" id="7"/>
          <p:cNvSpPr txBox="true"/>
          <p:nvPr/>
        </p:nvSpPr>
        <p:spPr>
          <a:xfrm rot="0">
            <a:off x="1587111" y="2137052"/>
            <a:ext cx="3440534" cy="630031"/>
          </a:xfrm>
          <a:prstGeom prst="rect">
            <a:avLst/>
          </a:prstGeom>
        </p:spPr>
        <p:txBody>
          <a:bodyPr anchor="t" rtlCol="false" tIns="0" lIns="0" bIns="0" rIns="0">
            <a:spAutoFit/>
          </a:bodyPr>
          <a:lstStyle/>
          <a:p>
            <a:pPr algn="l" marL="0" indent="0" lvl="0">
              <a:lnSpc>
                <a:spcPts val="5173"/>
              </a:lnSpc>
              <a:spcBef>
                <a:spcPct val="0"/>
              </a:spcBef>
            </a:pPr>
            <a:r>
              <a:rPr lang="en-US" sz="3695">
                <a:solidFill>
                  <a:srgbClr val="1F1F37"/>
                </a:solidFill>
                <a:latin typeface="Public Sans Bold"/>
              </a:rPr>
              <a:t>User Roles</a:t>
            </a:r>
          </a:p>
        </p:txBody>
      </p:sp>
      <p:sp>
        <p:nvSpPr>
          <p:cNvPr name="TextBox 8" id="8"/>
          <p:cNvSpPr txBox="true"/>
          <p:nvPr/>
        </p:nvSpPr>
        <p:spPr>
          <a:xfrm rot="60000">
            <a:off x="865876" y="2143272"/>
            <a:ext cx="717040" cy="639445"/>
          </a:xfrm>
          <a:prstGeom prst="rect">
            <a:avLst/>
          </a:prstGeom>
        </p:spPr>
        <p:txBody>
          <a:bodyPr anchor="t" rtlCol="false" tIns="0" lIns="0" bIns="0" rIns="0">
            <a:spAutoFit/>
          </a:bodyPr>
          <a:lstStyle/>
          <a:p>
            <a:pPr algn="l">
              <a:lnSpc>
                <a:spcPts val="5179"/>
              </a:lnSpc>
            </a:pPr>
            <a:r>
              <a:rPr lang="en-US" sz="3699">
                <a:solidFill>
                  <a:srgbClr val="3FB6FF"/>
                </a:solidFill>
                <a:latin typeface="Public Sans Bold"/>
              </a:rPr>
              <a:t>01.</a:t>
            </a:r>
          </a:p>
        </p:txBody>
      </p:sp>
      <p:sp>
        <p:nvSpPr>
          <p:cNvPr name="Freeform 9" id="9"/>
          <p:cNvSpPr/>
          <p:nvPr/>
        </p:nvSpPr>
        <p:spPr>
          <a:xfrm flipH="false" flipV="false" rot="0">
            <a:off x="590047" y="3540950"/>
            <a:ext cx="3952448" cy="1595352"/>
          </a:xfrm>
          <a:custGeom>
            <a:avLst/>
            <a:gdLst/>
            <a:ahLst/>
            <a:cxnLst/>
            <a:rect r="r" b="b" t="t" l="l"/>
            <a:pathLst>
              <a:path h="1595352" w="3952448">
                <a:moveTo>
                  <a:pt x="0" y="0"/>
                </a:moveTo>
                <a:lnTo>
                  <a:pt x="3952448" y="0"/>
                </a:lnTo>
                <a:lnTo>
                  <a:pt x="3952448" y="1595351"/>
                </a:lnTo>
                <a:lnTo>
                  <a:pt x="0" y="15953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76787" y="3705128"/>
            <a:ext cx="2770376" cy="1036318"/>
          </a:xfrm>
          <a:prstGeom prst="rect">
            <a:avLst/>
          </a:prstGeom>
        </p:spPr>
        <p:txBody>
          <a:bodyPr anchor="t" rtlCol="false" tIns="0" lIns="0" bIns="0" rIns="0">
            <a:spAutoFit/>
          </a:bodyPr>
          <a:lstStyle/>
          <a:p>
            <a:pPr algn="ctr">
              <a:lnSpc>
                <a:spcPts val="3780"/>
              </a:lnSpc>
            </a:pPr>
            <a:r>
              <a:rPr lang="en-US" sz="2700">
                <a:solidFill>
                  <a:srgbClr val="FFFFFF"/>
                </a:solidFill>
                <a:latin typeface="Mont Italics"/>
              </a:rPr>
              <a:t>End Users</a:t>
            </a:r>
          </a:p>
          <a:p>
            <a:pPr algn="ctr">
              <a:lnSpc>
                <a:spcPts val="3780"/>
              </a:lnSpc>
            </a:pPr>
            <a:r>
              <a:rPr lang="en-US" sz="2700">
                <a:solidFill>
                  <a:srgbClr val="FFFFFF"/>
                </a:solidFill>
                <a:latin typeface="Mont Italics"/>
              </a:rPr>
              <a:t>(Victims)</a:t>
            </a:r>
          </a:p>
        </p:txBody>
      </p:sp>
      <p:sp>
        <p:nvSpPr>
          <p:cNvPr name="Freeform 11" id="11"/>
          <p:cNvSpPr/>
          <p:nvPr/>
        </p:nvSpPr>
        <p:spPr>
          <a:xfrm flipH="false" flipV="false" rot="0">
            <a:off x="9085486" y="3540950"/>
            <a:ext cx="3952448" cy="1595352"/>
          </a:xfrm>
          <a:custGeom>
            <a:avLst/>
            <a:gdLst/>
            <a:ahLst/>
            <a:cxnLst/>
            <a:rect r="r" b="b" t="t" l="l"/>
            <a:pathLst>
              <a:path h="1595352" w="3952448">
                <a:moveTo>
                  <a:pt x="0" y="0"/>
                </a:moveTo>
                <a:lnTo>
                  <a:pt x="3952447" y="0"/>
                </a:lnTo>
                <a:lnTo>
                  <a:pt x="3952447" y="1595351"/>
                </a:lnTo>
                <a:lnTo>
                  <a:pt x="0" y="15953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4837763" y="3540950"/>
            <a:ext cx="3952448" cy="1595352"/>
          </a:xfrm>
          <a:custGeom>
            <a:avLst/>
            <a:gdLst/>
            <a:ahLst/>
            <a:cxnLst/>
            <a:rect r="r" b="b" t="t" l="l"/>
            <a:pathLst>
              <a:path h="1595352" w="3952448">
                <a:moveTo>
                  <a:pt x="0" y="0"/>
                </a:moveTo>
                <a:lnTo>
                  <a:pt x="3952448" y="0"/>
                </a:lnTo>
                <a:lnTo>
                  <a:pt x="3952448" y="1595351"/>
                </a:lnTo>
                <a:lnTo>
                  <a:pt x="0" y="15953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5326073" y="3908962"/>
            <a:ext cx="2770376" cy="560068"/>
          </a:xfrm>
          <a:prstGeom prst="rect">
            <a:avLst/>
          </a:prstGeom>
        </p:spPr>
        <p:txBody>
          <a:bodyPr anchor="t" rtlCol="false" tIns="0" lIns="0" bIns="0" rIns="0">
            <a:spAutoFit/>
          </a:bodyPr>
          <a:lstStyle/>
          <a:p>
            <a:pPr algn="ctr" marL="0" indent="0" lvl="0">
              <a:lnSpc>
                <a:spcPts val="3780"/>
              </a:lnSpc>
              <a:spcBef>
                <a:spcPct val="0"/>
              </a:spcBef>
            </a:pPr>
            <a:r>
              <a:rPr lang="en-US" sz="2700">
                <a:solidFill>
                  <a:srgbClr val="FFFFFF"/>
                </a:solidFill>
                <a:latin typeface="Mont Italics"/>
              </a:rPr>
              <a:t>Administrators</a:t>
            </a:r>
          </a:p>
        </p:txBody>
      </p:sp>
      <p:sp>
        <p:nvSpPr>
          <p:cNvPr name="TextBox 14" id="14"/>
          <p:cNvSpPr txBox="true"/>
          <p:nvPr/>
        </p:nvSpPr>
        <p:spPr>
          <a:xfrm rot="0">
            <a:off x="9676521" y="3908962"/>
            <a:ext cx="2770376" cy="560068"/>
          </a:xfrm>
          <a:prstGeom prst="rect">
            <a:avLst/>
          </a:prstGeom>
        </p:spPr>
        <p:txBody>
          <a:bodyPr anchor="t" rtlCol="false" tIns="0" lIns="0" bIns="0" rIns="0">
            <a:spAutoFit/>
          </a:bodyPr>
          <a:lstStyle/>
          <a:p>
            <a:pPr algn="ctr">
              <a:lnSpc>
                <a:spcPts val="3780"/>
              </a:lnSpc>
            </a:pPr>
            <a:r>
              <a:rPr lang="en-US" sz="2700">
                <a:solidFill>
                  <a:srgbClr val="FFFFFF"/>
                </a:solidFill>
                <a:latin typeface="Mont Italics"/>
              </a:rPr>
              <a:t>Attackers</a:t>
            </a:r>
          </a:p>
        </p:txBody>
      </p:sp>
      <p:sp>
        <p:nvSpPr>
          <p:cNvPr name="TextBox 15" id="15"/>
          <p:cNvSpPr txBox="true"/>
          <p:nvPr/>
        </p:nvSpPr>
        <p:spPr>
          <a:xfrm rot="0">
            <a:off x="859493" y="5334234"/>
            <a:ext cx="3711334" cy="2507040"/>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Victims </a:t>
            </a:r>
            <a:r>
              <a:rPr lang="en-US" sz="1797">
                <a:solidFill>
                  <a:srgbClr val="1F1F37"/>
                </a:solidFill>
                <a:latin typeface="Public Sans Bold"/>
              </a:rPr>
              <a:t>unknowingly </a:t>
            </a:r>
            <a:r>
              <a:rPr lang="en-US" sz="1797">
                <a:solidFill>
                  <a:srgbClr val="1F1F37"/>
                </a:solidFill>
                <a:latin typeface="Public Sans"/>
              </a:rPr>
              <a:t>subjected to surveillance or monitoring through the use of keylogging software, exposing sensitive data. These users </a:t>
            </a:r>
            <a:r>
              <a:rPr lang="en-US" sz="1797">
                <a:solidFill>
                  <a:srgbClr val="1F1F37"/>
                </a:solidFill>
                <a:latin typeface="Public Sans Bold"/>
              </a:rPr>
              <a:t>unwittingly</a:t>
            </a:r>
            <a:r>
              <a:rPr lang="en-US" sz="1797">
                <a:solidFill>
                  <a:srgbClr val="1F1F37"/>
                </a:solidFill>
                <a:latin typeface="Public Sans"/>
              </a:rPr>
              <a:t> have their keystrokes and digital activities monitored by this malicious software.</a:t>
            </a:r>
          </a:p>
        </p:txBody>
      </p:sp>
      <p:sp>
        <p:nvSpPr>
          <p:cNvPr name="TextBox 16" id="16"/>
          <p:cNvSpPr txBox="true"/>
          <p:nvPr/>
        </p:nvSpPr>
        <p:spPr>
          <a:xfrm rot="0">
            <a:off x="9326600" y="5334234"/>
            <a:ext cx="3865156" cy="1878390"/>
          </a:xfrm>
          <a:prstGeom prst="rect">
            <a:avLst/>
          </a:prstGeom>
        </p:spPr>
        <p:txBody>
          <a:bodyPr anchor="t" rtlCol="false" tIns="0" lIns="0" bIns="0" rIns="0">
            <a:spAutoFit/>
          </a:bodyPr>
          <a:lstStyle/>
          <a:p>
            <a:pPr algn="l">
              <a:lnSpc>
                <a:spcPts val="2516"/>
              </a:lnSpc>
            </a:pPr>
            <a:r>
              <a:rPr lang="en-US" sz="1797">
                <a:solidFill>
                  <a:srgbClr val="1F1F37"/>
                </a:solidFill>
                <a:latin typeface="Public Sans Bold"/>
              </a:rPr>
              <a:t>malicious actors</a:t>
            </a:r>
            <a:r>
              <a:rPr lang="en-US" sz="1797">
                <a:solidFill>
                  <a:srgbClr val="1F1F37"/>
                </a:solidFill>
                <a:latin typeface="Public Sans"/>
              </a:rPr>
              <a:t> who aim to compromise the security and privacy of end users and organizations by deploying keylogging software for</a:t>
            </a:r>
            <a:r>
              <a:rPr lang="en-US" sz="1797">
                <a:solidFill>
                  <a:srgbClr val="1F1F37"/>
                </a:solidFill>
                <a:latin typeface="Public Sans Bold"/>
              </a:rPr>
              <a:t> nefarious purposes.</a:t>
            </a:r>
          </a:p>
        </p:txBody>
      </p:sp>
      <p:sp>
        <p:nvSpPr>
          <p:cNvPr name="TextBox 17" id="17"/>
          <p:cNvSpPr txBox="true"/>
          <p:nvPr/>
        </p:nvSpPr>
        <p:spPr>
          <a:xfrm rot="0">
            <a:off x="5112292" y="5334234"/>
            <a:ext cx="3711334" cy="1564065"/>
          </a:xfrm>
          <a:prstGeom prst="rect">
            <a:avLst/>
          </a:prstGeom>
        </p:spPr>
        <p:txBody>
          <a:bodyPr anchor="t" rtlCol="false" tIns="0" lIns="0" bIns="0" rIns="0">
            <a:spAutoFit/>
          </a:bodyPr>
          <a:lstStyle/>
          <a:p>
            <a:pPr algn="l">
              <a:lnSpc>
                <a:spcPts val="2516"/>
              </a:lnSpc>
            </a:pPr>
            <a:r>
              <a:rPr lang="en-US" sz="1797">
                <a:solidFill>
                  <a:srgbClr val="1F1F37"/>
                </a:solidFill>
                <a:latin typeface="Public Sans"/>
              </a:rPr>
              <a:t>Configure and manage keylogger software for </a:t>
            </a:r>
            <a:r>
              <a:rPr lang="en-US" sz="1797">
                <a:solidFill>
                  <a:srgbClr val="1F1F37"/>
                </a:solidFill>
                <a:latin typeface="Public Sans Bold"/>
              </a:rPr>
              <a:t>legitimate purposes</a:t>
            </a:r>
            <a:r>
              <a:rPr lang="en-US" sz="1797">
                <a:solidFill>
                  <a:srgbClr val="1F1F37"/>
                </a:solidFill>
                <a:latin typeface="Public Sans"/>
              </a:rPr>
              <a:t> such as within organizational domains, or parental control.</a:t>
            </a:r>
          </a:p>
          <a:p>
            <a:pPr algn="l">
              <a:lnSpc>
                <a:spcPts val="2516"/>
              </a:lnSpc>
            </a:pPr>
          </a:p>
        </p:txBody>
      </p:sp>
    </p:spTree>
  </p:cSld>
  <p:clrMapOvr>
    <a:masterClrMapping/>
  </p:clrMapOvr>
  <p:transition spd="fast">
    <p:cover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DAGGyU10X30</dc:identifier>
  <dcterms:modified xsi:type="dcterms:W3CDTF">2011-08-01T06:04:30Z</dcterms:modified>
  <cp:revision>1</cp:revision>
  <dc:title>IS PROJECT</dc:title>
</cp:coreProperties>
</file>